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9"/>
  </p:notesMasterIdLst>
  <p:sldIdLst>
    <p:sldId id="256" r:id="rId2"/>
    <p:sldId id="273" r:id="rId3"/>
    <p:sldId id="270" r:id="rId4"/>
    <p:sldId id="271" r:id="rId5"/>
    <p:sldId id="272" r:id="rId6"/>
    <p:sldId id="258" r:id="rId7"/>
    <p:sldId id="260" r:id="rId8"/>
    <p:sldId id="261" r:id="rId9"/>
    <p:sldId id="269" r:id="rId10"/>
    <p:sldId id="262" r:id="rId11"/>
    <p:sldId id="263" r:id="rId12"/>
    <p:sldId id="264" r:id="rId13"/>
    <p:sldId id="265" r:id="rId14"/>
    <p:sldId id="266" r:id="rId15"/>
    <p:sldId id="267" r:id="rId16"/>
    <p:sldId id="259" r:id="rId17"/>
    <p:sldId id="268" r:id="rId18"/>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68" d="100"/>
          <a:sy n="68" d="100"/>
        </p:scale>
        <p:origin x="-1434"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6C7847F-DB06-44BF-8854-B35E546A2644}" type="datetimeFigureOut">
              <a:rPr lang="fr-FR" smtClean="0"/>
              <a:pPr/>
              <a:t>12/11/2024</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0066472-2D65-4D4B-9AC1-FA88DEBF39C0}" type="slidenum">
              <a:rPr lang="fr-FR" smtClean="0"/>
              <a:pPr/>
              <a:t>‹N°›</a:t>
            </a:fld>
            <a:endParaRPr lang="fr-F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a:p>
        </p:txBody>
      </p:sp>
      <p:sp>
        <p:nvSpPr>
          <p:cNvPr id="4" name="Espace réservé du numéro de diapositive 3"/>
          <p:cNvSpPr>
            <a:spLocks noGrp="1"/>
          </p:cNvSpPr>
          <p:nvPr>
            <p:ph type="sldNum" sz="quarter" idx="10"/>
          </p:nvPr>
        </p:nvSpPr>
        <p:spPr/>
        <p:txBody>
          <a:bodyPr/>
          <a:lstStyle/>
          <a:p>
            <a:fld id="{B0066472-2D65-4D4B-9AC1-FA88DEBF39C0}" type="slidenum">
              <a:rPr lang="fr-FR" smtClean="0"/>
              <a:pPr/>
              <a:t>11</a:t>
            </a:fld>
            <a:endParaRPr lang="fr-F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a:p>
        </p:txBody>
      </p:sp>
      <p:sp>
        <p:nvSpPr>
          <p:cNvPr id="4" name="Espace réservé du numéro de diapositive 3"/>
          <p:cNvSpPr>
            <a:spLocks noGrp="1"/>
          </p:cNvSpPr>
          <p:nvPr>
            <p:ph type="sldNum" sz="quarter" idx="10"/>
          </p:nvPr>
        </p:nvSpPr>
        <p:spPr/>
        <p:txBody>
          <a:bodyPr/>
          <a:lstStyle/>
          <a:p>
            <a:fld id="{B0066472-2D65-4D4B-9AC1-FA88DEBF39C0}" type="slidenum">
              <a:rPr lang="fr-FR" smtClean="0"/>
              <a:pPr/>
              <a:t>16</a:t>
            </a:fld>
            <a:endParaRPr lang="fr-F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FR"/>
          </a:p>
        </p:txBody>
      </p:sp>
      <p:sp>
        <p:nvSpPr>
          <p:cNvPr id="4" name="Espace réservé de la date 3"/>
          <p:cNvSpPr>
            <a:spLocks noGrp="1"/>
          </p:cNvSpPr>
          <p:nvPr>
            <p:ph type="dt" sz="half" idx="10"/>
          </p:nvPr>
        </p:nvSpPr>
        <p:spPr/>
        <p:txBody>
          <a:bodyPr/>
          <a:lstStyle/>
          <a:p>
            <a:fld id="{C4943B4E-DC0F-4E26-916E-AB5C5212EAAA}" type="datetime1">
              <a:rPr lang="fr-FR" smtClean="0"/>
              <a:pPr/>
              <a:t>12/11/2024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F1BDEC08-F88D-453F-90A9-F56111883A49}" type="slidenum">
              <a:rPr lang="fr-FR" smtClean="0"/>
              <a:pPr/>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F5004E90-9FC1-4E6E-8E46-D588483F80BF}" type="datetime1">
              <a:rPr lang="fr-FR" smtClean="0"/>
              <a:pPr/>
              <a:t>12/11/2024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F1BDEC08-F88D-453F-90A9-F56111883A49}"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D89B93BC-19B2-4AA2-A83D-7A22150C6BFE}" type="datetime1">
              <a:rPr lang="fr-FR" smtClean="0"/>
              <a:pPr/>
              <a:t>12/11/2024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F1BDEC08-F88D-453F-90A9-F56111883A49}"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E14FD0DE-BE05-473F-8431-E32BF9B14F33}" type="datetime1">
              <a:rPr lang="fr-FR" smtClean="0"/>
              <a:pPr/>
              <a:t>12/11/2024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F1BDEC08-F88D-453F-90A9-F56111883A49}"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51DBE2E7-8BBD-4CB4-827D-0378A157D827}" type="datetime1">
              <a:rPr lang="fr-FR" smtClean="0"/>
              <a:pPr/>
              <a:t>12/11/2024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F1BDEC08-F88D-453F-90A9-F56111883A49}" type="slidenum">
              <a:rPr lang="fr-FR" smtClean="0"/>
              <a:pPr/>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7054DAFB-779C-4A3B-A672-48B61904D3A9}" type="datetime1">
              <a:rPr lang="fr-FR" smtClean="0"/>
              <a:pPr/>
              <a:t>12/11/2024</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F1BDEC08-F88D-453F-90A9-F56111883A49}"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E9D6ADA9-CF6B-4C8D-8FAE-FDC36CEFF3F4}" type="datetime1">
              <a:rPr lang="fr-FR" smtClean="0"/>
              <a:pPr/>
              <a:t>12/11/2024</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F1BDEC08-F88D-453F-90A9-F56111883A49}"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e la date 2"/>
          <p:cNvSpPr>
            <a:spLocks noGrp="1"/>
          </p:cNvSpPr>
          <p:nvPr>
            <p:ph type="dt" sz="half" idx="10"/>
          </p:nvPr>
        </p:nvSpPr>
        <p:spPr/>
        <p:txBody>
          <a:bodyPr/>
          <a:lstStyle/>
          <a:p>
            <a:fld id="{9E597416-4492-4F7F-B9A6-1E624B746D1C}" type="datetime1">
              <a:rPr lang="fr-FR" smtClean="0"/>
              <a:pPr/>
              <a:t>12/11/2024</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F1BDEC08-F88D-453F-90A9-F56111883A49}"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B486C28F-B1BC-42D0-9833-AEAD3A7E36B4}" type="datetime1">
              <a:rPr lang="fr-FR" smtClean="0"/>
              <a:pPr/>
              <a:t>12/11/2024</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F1BDEC08-F88D-453F-90A9-F56111883A49}"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DF660FA7-E50D-41B7-9695-6F110178D7CC}" type="datetime1">
              <a:rPr lang="fr-FR" smtClean="0"/>
              <a:pPr/>
              <a:t>12/11/2024</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F1BDEC08-F88D-453F-90A9-F56111883A49}"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252AFBD8-FC32-4A75-A1C0-541D2E55D7A3}" type="datetime1">
              <a:rPr lang="fr-FR" smtClean="0"/>
              <a:pPr/>
              <a:t>12/11/2024</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F1BDEC08-F88D-453F-90A9-F56111883A49}" type="slidenum">
              <a:rPr lang="fr-FR" smtClean="0"/>
              <a:pPr/>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srcRect/>
          <a:tile tx="0" ty="0" sx="100000" sy="100000" flip="none" algn="tl"/>
        </a:blipFill>
        <a:effectLst/>
      </p:bgPr>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095C2C4-3FCA-48F0-BA1F-A8D08B1B05F7}" type="datetime1">
              <a:rPr lang="fr-FR" smtClean="0"/>
              <a:pPr/>
              <a:t>12/11/2024</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1BDEC08-F88D-453F-90A9-F56111883A49}" type="slidenum">
              <a:rPr lang="fr-FR" smtClean="0"/>
              <a:pPr/>
              <a:t>‹N°›</a:t>
            </a:fld>
            <a:endParaRPr lang="fr-F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hyperlink" Target="http://www.geschichteinchronologie.ch/judentum-aktenlage/AT/Fink-Silb-ENGL/Finkelstein-Silberman27_North-reich-up-to-assyrian-occupation.html"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hyperlink" Target="http://podcasthistoryofourworld.blogspot.com/2013_02_01_archive.html"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s://jworgit.blogspot.com/2015/04/chi-era-sennacherib-sua-origine-e-storia.html" TargetMode="External"/><Relationship Id="rId2" Type="http://schemas.openxmlformats.org/officeDocument/2006/relationships/image" Target="../media/image4.png"/><Relationship Id="rId1" Type="http://schemas.openxmlformats.org/officeDocument/2006/relationships/slideLayout" Target="../slideLayouts/slideLayout2.xml"/><Relationship Id="rId4" Type="http://schemas.openxmlformats.org/officeDocument/2006/relationships/image" Target="../media/image5.jpe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useBgFill="1">
        <p:nvSpPr>
          <p:cNvPr id="6" name="Rectangle 5"/>
          <p:cNvSpPr/>
          <p:nvPr/>
        </p:nvSpPr>
        <p:spPr>
          <a:xfrm>
            <a:off x="1928794" y="3000372"/>
            <a:ext cx="5429288" cy="142876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2" name="Titre 1"/>
          <p:cNvSpPr>
            <a:spLocks noGrp="1"/>
          </p:cNvSpPr>
          <p:nvPr>
            <p:ph type="ctrTitle"/>
          </p:nvPr>
        </p:nvSpPr>
        <p:spPr>
          <a:xfrm>
            <a:off x="642910" y="785794"/>
            <a:ext cx="7772400" cy="1470025"/>
          </a:xfrm>
        </p:spPr>
        <p:txBody>
          <a:bodyPr/>
          <a:lstStyle/>
          <a:p>
            <a:r>
              <a:rPr lang="fr-FR" b="1" dirty="0" smtClean="0"/>
              <a:t>Conférences Bibliques</a:t>
            </a:r>
            <a:br>
              <a:rPr lang="fr-FR" b="1" dirty="0" smtClean="0"/>
            </a:br>
            <a:r>
              <a:rPr lang="fr-FR" b="1" dirty="0" smtClean="0"/>
              <a:t>Prière et Espérance dans la Bible</a:t>
            </a:r>
            <a:endParaRPr lang="fr-FR" b="1" dirty="0"/>
          </a:p>
        </p:txBody>
      </p:sp>
      <p:sp>
        <p:nvSpPr>
          <p:cNvPr id="3" name="Sous-titre 2"/>
          <p:cNvSpPr>
            <a:spLocks noGrp="1"/>
          </p:cNvSpPr>
          <p:nvPr>
            <p:ph type="subTitle" idx="1"/>
          </p:nvPr>
        </p:nvSpPr>
        <p:spPr>
          <a:xfrm>
            <a:off x="1500166" y="3071810"/>
            <a:ext cx="6400800" cy="1752600"/>
          </a:xfrm>
        </p:spPr>
        <p:txBody>
          <a:bodyPr/>
          <a:lstStyle/>
          <a:p>
            <a:r>
              <a:rPr lang="fr-FR" sz="3600" b="1" dirty="0" smtClean="0">
                <a:solidFill>
                  <a:schemeClr val="tx1"/>
                </a:solidFill>
              </a:rPr>
              <a:t>Ezékias le roi priant</a:t>
            </a:r>
          </a:p>
          <a:p>
            <a:r>
              <a:rPr lang="fr-FR" b="1" dirty="0" smtClean="0">
                <a:solidFill>
                  <a:schemeClr val="tx1"/>
                </a:solidFill>
              </a:rPr>
              <a:t>2 Rois ; Isaïe ; 2 Chroniques</a:t>
            </a:r>
            <a:endParaRPr lang="fr-FR" b="1" dirty="0">
              <a:solidFill>
                <a:schemeClr val="tx1"/>
              </a:solidFill>
            </a:endParaRPr>
          </a:p>
        </p:txBody>
      </p:sp>
      <p:sp>
        <p:nvSpPr>
          <p:cNvPr id="4" name="Espace réservé du numéro de diapositive 3"/>
          <p:cNvSpPr>
            <a:spLocks noGrp="1"/>
          </p:cNvSpPr>
          <p:nvPr>
            <p:ph type="sldNum" sz="quarter" idx="12"/>
          </p:nvPr>
        </p:nvSpPr>
        <p:spPr/>
        <p:txBody>
          <a:bodyPr/>
          <a:lstStyle/>
          <a:p>
            <a:fld id="{F1BDEC08-F88D-453F-90A9-F56111883A49}" type="slidenum">
              <a:rPr lang="fr-FR" smtClean="0"/>
              <a:pPr/>
              <a:t>1</a:t>
            </a:fld>
            <a:endParaRPr lang="fr-FR"/>
          </a:p>
        </p:txBody>
      </p:sp>
      <p:sp>
        <p:nvSpPr>
          <p:cNvPr id="5" name="ZoneTexte 4"/>
          <p:cNvSpPr txBox="1"/>
          <p:nvPr/>
        </p:nvSpPr>
        <p:spPr>
          <a:xfrm>
            <a:off x="571472" y="5857892"/>
            <a:ext cx="2000264" cy="923330"/>
          </a:xfrm>
          <a:prstGeom prst="rect">
            <a:avLst/>
          </a:prstGeom>
          <a:noFill/>
        </p:spPr>
        <p:txBody>
          <a:bodyPr wrap="square" rtlCol="0">
            <a:spAutoFit/>
          </a:bodyPr>
          <a:lstStyle/>
          <a:p>
            <a:r>
              <a:rPr lang="fr-FR" dirty="0" smtClean="0"/>
              <a:t>François SERVERA</a:t>
            </a:r>
          </a:p>
          <a:p>
            <a:r>
              <a:rPr lang="fr-FR" dirty="0" smtClean="0"/>
              <a:t>Institut Catholique de Toulouse</a:t>
            </a:r>
            <a:endParaRPr lang="fr-FR"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smtClean="0">
                <a:latin typeface="Arial Rounded MT Bold" pitchFamily="34" charset="0"/>
              </a:rPr>
              <a:t>Le Cantique d’Ezékias</a:t>
            </a:r>
            <a:br>
              <a:rPr lang="fr-FR" dirty="0" smtClean="0">
                <a:latin typeface="Arial Rounded MT Bold" pitchFamily="34" charset="0"/>
              </a:rPr>
            </a:br>
            <a:r>
              <a:rPr lang="fr-FR" sz="3600" dirty="0" smtClean="0">
                <a:latin typeface="Arial Rounded MT Bold" pitchFamily="34" charset="0"/>
              </a:rPr>
              <a:t> Is 38,9-20</a:t>
            </a:r>
            <a:endParaRPr lang="fr-FR" dirty="0">
              <a:latin typeface="Arial Rounded MT Bold" pitchFamily="34" charset="0"/>
            </a:endParaRPr>
          </a:p>
        </p:txBody>
      </p:sp>
      <p:sp>
        <p:nvSpPr>
          <p:cNvPr id="5" name="ZoneTexte 4"/>
          <p:cNvSpPr txBox="1"/>
          <p:nvPr/>
        </p:nvSpPr>
        <p:spPr>
          <a:xfrm>
            <a:off x="857224" y="2000240"/>
            <a:ext cx="7786742" cy="1938992"/>
          </a:xfrm>
          <a:prstGeom prst="rect">
            <a:avLst/>
          </a:prstGeom>
          <a:noFill/>
        </p:spPr>
        <p:txBody>
          <a:bodyPr wrap="square" rtlCol="0">
            <a:spAutoFit/>
          </a:bodyPr>
          <a:lstStyle/>
          <a:p>
            <a:r>
              <a:rPr lang="fr-FR" dirty="0" smtClean="0"/>
              <a:t>v.9</a:t>
            </a:r>
          </a:p>
          <a:p>
            <a:pPr algn="r" rtl="1"/>
            <a:r>
              <a:rPr lang="he-IL" dirty="0" smtClean="0">
                <a:latin typeface="SBL Hebrew" pitchFamily="2" charset="-79"/>
                <a:cs typeface="SBL Hebrew" pitchFamily="2" charset="-79"/>
              </a:rPr>
              <a:t>מִכְתָּ֖ב לְחִזְקִיָּ֣הוּ מֶֽלֶךְ־יְהוּדָ֑ה בַּחֲלֹתֹ֕ו וַיְחִ֖י מֵחָלְיֹֽו</a:t>
            </a:r>
            <a:r>
              <a:rPr lang="he-IL" dirty="0" smtClean="0"/>
              <a:t>׃</a:t>
            </a:r>
            <a:endParaRPr lang="fr-FR" dirty="0" smtClean="0"/>
          </a:p>
          <a:p>
            <a:endParaRPr lang="fr-FR" b="1" dirty="0" smtClean="0"/>
          </a:p>
          <a:p>
            <a:r>
              <a:rPr lang="fr-FR" sz="2400" b="1" dirty="0" smtClean="0"/>
              <a:t>Ecrit d’Ezékias, roi de Juda, dans sa maladie, et il survécu de sa maladie.</a:t>
            </a:r>
            <a:endParaRPr lang="fr-FR" sz="2400" dirty="0" smtClean="0"/>
          </a:p>
          <a:p>
            <a:endParaRPr lang="fr-FR" dirty="0"/>
          </a:p>
        </p:txBody>
      </p:sp>
      <p:sp>
        <p:nvSpPr>
          <p:cNvPr id="6" name="ZoneTexte 5"/>
          <p:cNvSpPr txBox="1"/>
          <p:nvPr/>
        </p:nvSpPr>
        <p:spPr>
          <a:xfrm>
            <a:off x="857224" y="4000504"/>
            <a:ext cx="7500990" cy="2400657"/>
          </a:xfrm>
          <a:prstGeom prst="rect">
            <a:avLst/>
          </a:prstGeom>
          <a:noFill/>
        </p:spPr>
        <p:txBody>
          <a:bodyPr wrap="square" rtlCol="0">
            <a:spAutoFit/>
          </a:bodyPr>
          <a:lstStyle/>
          <a:p>
            <a:r>
              <a:rPr lang="fr-FR" dirty="0" smtClean="0"/>
              <a:t>v.10</a:t>
            </a:r>
          </a:p>
          <a:p>
            <a:pPr algn="r" rtl="1"/>
            <a:r>
              <a:rPr lang="he-IL" dirty="0" smtClean="0">
                <a:latin typeface="SBL Hebrew" pitchFamily="2" charset="-79"/>
                <a:cs typeface="SBL Hebrew" pitchFamily="2" charset="-79"/>
              </a:rPr>
              <a:t>אֲנִ֣י אָמַ֗רְתִּי בִּדְמִ֥י יָמַ֛י אֵלֵ֖כָה בְּשַׁעֲרֵ֣י שְׁאֹ֑ול פֻּקַּ֖דְתִּי יֶ֥תֶר שְׁנֹותָֽי׃</a:t>
            </a:r>
            <a:endParaRPr lang="fr-FR" dirty="0" smtClean="0">
              <a:latin typeface="SBL Hebrew" pitchFamily="2" charset="-79"/>
              <a:cs typeface="SBL Hebrew" pitchFamily="2" charset="-79"/>
            </a:endParaRPr>
          </a:p>
          <a:p>
            <a:endParaRPr lang="fr-FR" sz="2400" b="1" dirty="0" smtClean="0"/>
          </a:p>
          <a:p>
            <a:r>
              <a:rPr lang="fr-FR" sz="2400" b="1" dirty="0" smtClean="0"/>
              <a:t>Je disais au milieu de mes jours : que je parte ; j’ai été sommé (de me présenter) aux portes du Shéol pour le reste de mes années.</a:t>
            </a:r>
            <a:endParaRPr lang="fr-FR" sz="2400" dirty="0" smtClean="0"/>
          </a:p>
          <a:p>
            <a:endParaRPr lang="fr-FR" dirty="0"/>
          </a:p>
        </p:txBody>
      </p:sp>
      <p:sp>
        <p:nvSpPr>
          <p:cNvPr id="7" name="Espace réservé du numéro de diapositive 6"/>
          <p:cNvSpPr>
            <a:spLocks noGrp="1"/>
          </p:cNvSpPr>
          <p:nvPr>
            <p:ph type="sldNum" sz="quarter" idx="12"/>
          </p:nvPr>
        </p:nvSpPr>
        <p:spPr/>
        <p:txBody>
          <a:bodyPr/>
          <a:lstStyle/>
          <a:p>
            <a:fld id="{F1BDEC08-F88D-453F-90A9-F56111883A49}" type="slidenum">
              <a:rPr lang="fr-FR" smtClean="0"/>
              <a:pPr/>
              <a:t>10</a:t>
            </a:fld>
            <a:endParaRPr lang="fr-F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smtClean="0">
                <a:latin typeface="Arial Rounded MT Bold" pitchFamily="34" charset="0"/>
              </a:rPr>
              <a:t>Le Cantique d’Ezékias</a:t>
            </a:r>
            <a:br>
              <a:rPr lang="fr-FR" dirty="0" smtClean="0">
                <a:latin typeface="Arial Rounded MT Bold" pitchFamily="34" charset="0"/>
              </a:rPr>
            </a:br>
            <a:r>
              <a:rPr lang="fr-FR" sz="3600" dirty="0" smtClean="0">
                <a:latin typeface="Arial Rounded MT Bold" pitchFamily="34" charset="0"/>
              </a:rPr>
              <a:t> Is 38,9-20</a:t>
            </a:r>
            <a:endParaRPr lang="fr-FR" dirty="0"/>
          </a:p>
        </p:txBody>
      </p:sp>
      <p:sp>
        <p:nvSpPr>
          <p:cNvPr id="4" name="ZoneTexte 3"/>
          <p:cNvSpPr txBox="1"/>
          <p:nvPr/>
        </p:nvSpPr>
        <p:spPr>
          <a:xfrm>
            <a:off x="714348" y="1714488"/>
            <a:ext cx="7786742" cy="2031325"/>
          </a:xfrm>
          <a:prstGeom prst="rect">
            <a:avLst/>
          </a:prstGeom>
          <a:noFill/>
        </p:spPr>
        <p:txBody>
          <a:bodyPr wrap="square" rtlCol="0">
            <a:spAutoFit/>
          </a:bodyPr>
          <a:lstStyle/>
          <a:p>
            <a:r>
              <a:rPr lang="fr-FR" dirty="0" smtClean="0"/>
              <a:t>v.11</a:t>
            </a:r>
          </a:p>
          <a:p>
            <a:pPr algn="r" rtl="1"/>
            <a:r>
              <a:rPr lang="he-IL" dirty="0" smtClean="0">
                <a:latin typeface="SBL Hebrew" pitchFamily="2" charset="-79"/>
                <a:cs typeface="SBL Hebrew" pitchFamily="2" charset="-79"/>
              </a:rPr>
              <a:t>אָמַ֨רְתִּי֙ לֹא־אֶרְאֶ֣ה יָ֔הּ יָ֖הּ בְּאֶ֣רֶץ הַחַיִּ֑ים לֹא־אַבִּ֥יט אָדָ֛ם עֹ֖וד עִם־יֹ֥ושְׁבֵי חָֽדֶל׃</a:t>
            </a:r>
            <a:endParaRPr lang="fr-FR" dirty="0" smtClean="0">
              <a:latin typeface="SBL Hebrew" pitchFamily="2" charset="-79"/>
              <a:cs typeface="SBL Hebrew" pitchFamily="2" charset="-79"/>
            </a:endParaRPr>
          </a:p>
          <a:p>
            <a:pPr algn="r" rtl="1"/>
            <a:endParaRPr lang="fr-FR" dirty="0" smtClean="0">
              <a:latin typeface="SBL Hebrew" pitchFamily="2" charset="-79"/>
              <a:cs typeface="SBL Hebrew" pitchFamily="2" charset="-79"/>
            </a:endParaRPr>
          </a:p>
          <a:p>
            <a:r>
              <a:rPr lang="fr-FR" sz="2400" b="1" dirty="0" smtClean="0"/>
              <a:t>Je disais je ne verrai plus Yah </a:t>
            </a:r>
            <a:r>
              <a:rPr lang="fr-FR" sz="2400" b="1" dirty="0" err="1" smtClean="0"/>
              <a:t>Yah</a:t>
            </a:r>
            <a:r>
              <a:rPr lang="fr-FR" sz="2400" b="1" dirty="0" smtClean="0"/>
              <a:t> sur la terre des vivants, je ne verrai plus jamais d’homme parmi les habitants du monde.</a:t>
            </a:r>
            <a:endParaRPr lang="fr-FR" sz="2400" dirty="0"/>
          </a:p>
        </p:txBody>
      </p:sp>
      <p:sp>
        <p:nvSpPr>
          <p:cNvPr id="5" name="ZoneTexte 4"/>
          <p:cNvSpPr txBox="1"/>
          <p:nvPr/>
        </p:nvSpPr>
        <p:spPr>
          <a:xfrm>
            <a:off x="714348" y="3786190"/>
            <a:ext cx="7786742" cy="2677656"/>
          </a:xfrm>
          <a:prstGeom prst="rect">
            <a:avLst/>
          </a:prstGeom>
          <a:noFill/>
        </p:spPr>
        <p:txBody>
          <a:bodyPr wrap="square" rtlCol="0">
            <a:spAutoFit/>
          </a:bodyPr>
          <a:lstStyle/>
          <a:p>
            <a:r>
              <a:rPr lang="fr-FR" dirty="0" smtClean="0"/>
              <a:t>v.12</a:t>
            </a:r>
          </a:p>
          <a:p>
            <a:pPr algn="r" rtl="1"/>
            <a:r>
              <a:rPr lang="he-IL" dirty="0" smtClean="0">
                <a:latin typeface="SBL Hebrew" pitchFamily="2" charset="-79"/>
                <a:cs typeface="SBL Hebrew" pitchFamily="2" charset="-79"/>
              </a:rPr>
              <a:t>דֹּורִ֗י נִסַּ֧ע וְנִגְלָ֛ה מִנִּ֖י כְּאֹ֣הֶל רֹעִ֑י קִפַּ֨דְתִּי כָאֹרֵ֤ג חַיַּי֙ מִדַּלָּ֣ה יְבַצְּעֵ֔נִי מִיֹּ֥ום עַד־לַ֖יְלָה תַּשְׁלִימֵֽנִי׃</a:t>
            </a:r>
            <a:endParaRPr lang="fr-FR" dirty="0" smtClean="0">
              <a:latin typeface="SBL Hebrew" pitchFamily="2" charset="-79"/>
              <a:cs typeface="SBL Hebrew" pitchFamily="2" charset="-79"/>
            </a:endParaRPr>
          </a:p>
          <a:p>
            <a:pPr algn="r" rtl="1"/>
            <a:endParaRPr lang="fr-FR" dirty="0" smtClean="0">
              <a:latin typeface="SBL Hebrew" pitchFamily="2" charset="-79"/>
              <a:cs typeface="SBL Hebrew" pitchFamily="2" charset="-79"/>
            </a:endParaRPr>
          </a:p>
          <a:p>
            <a:r>
              <a:rPr lang="fr-FR" sz="2400" b="1" dirty="0" smtClean="0"/>
              <a:t>Mon campement est arraché et emporté loin de moi, comme une tente de berger ; ma vie est déroulée à fond comme un tisserand et du fil de chaîne </a:t>
            </a:r>
            <a:r>
              <a:rPr lang="fr-FR" sz="2400" b="1" dirty="0" smtClean="0"/>
              <a:t>(le fil) </a:t>
            </a:r>
            <a:r>
              <a:rPr lang="fr-FR" sz="2400" b="1" dirty="0" smtClean="0"/>
              <a:t>est coupé ; du jour à la nuit tu m’achèves.</a:t>
            </a:r>
            <a:endParaRPr lang="fr-FR" sz="2400" dirty="0" smtClean="0"/>
          </a:p>
          <a:p>
            <a:endParaRPr lang="fr-FR" dirty="0"/>
          </a:p>
        </p:txBody>
      </p:sp>
      <p:sp>
        <p:nvSpPr>
          <p:cNvPr id="6" name="Espace réservé du numéro de diapositive 5"/>
          <p:cNvSpPr>
            <a:spLocks noGrp="1"/>
          </p:cNvSpPr>
          <p:nvPr>
            <p:ph type="sldNum" sz="quarter" idx="12"/>
          </p:nvPr>
        </p:nvSpPr>
        <p:spPr/>
        <p:txBody>
          <a:bodyPr/>
          <a:lstStyle/>
          <a:p>
            <a:fld id="{F1BDEC08-F88D-453F-90A9-F56111883A49}" type="slidenum">
              <a:rPr lang="fr-FR" smtClean="0"/>
              <a:pPr/>
              <a:t>11</a:t>
            </a:fld>
            <a:endParaRPr lang="fr-FR"/>
          </a:p>
        </p:txBody>
      </p:sp>
    </p:spTree>
  </p:cSld>
  <p:clrMapOvr>
    <a:masterClrMapping/>
  </p:clrMapOvr>
  <p:transition>
    <p:pull/>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smtClean="0">
                <a:latin typeface="Arial Rounded MT Bold" pitchFamily="34" charset="0"/>
              </a:rPr>
              <a:t>Le Cantique d’Ezékias</a:t>
            </a:r>
            <a:br>
              <a:rPr lang="fr-FR" dirty="0" smtClean="0">
                <a:latin typeface="Arial Rounded MT Bold" pitchFamily="34" charset="0"/>
              </a:rPr>
            </a:br>
            <a:r>
              <a:rPr lang="fr-FR" sz="3600" dirty="0" smtClean="0">
                <a:latin typeface="Arial Rounded MT Bold" pitchFamily="34" charset="0"/>
              </a:rPr>
              <a:t> Is 38,9-20</a:t>
            </a:r>
            <a:endParaRPr lang="fr-FR" dirty="0"/>
          </a:p>
        </p:txBody>
      </p:sp>
      <p:sp>
        <p:nvSpPr>
          <p:cNvPr id="4" name="ZoneTexte 3"/>
          <p:cNvSpPr txBox="1"/>
          <p:nvPr/>
        </p:nvSpPr>
        <p:spPr>
          <a:xfrm>
            <a:off x="857224" y="1428736"/>
            <a:ext cx="7429552" cy="2031325"/>
          </a:xfrm>
          <a:prstGeom prst="rect">
            <a:avLst/>
          </a:prstGeom>
          <a:noFill/>
        </p:spPr>
        <p:txBody>
          <a:bodyPr wrap="square" rtlCol="0">
            <a:spAutoFit/>
          </a:bodyPr>
          <a:lstStyle/>
          <a:p>
            <a:r>
              <a:rPr lang="fr-FR" dirty="0" smtClean="0"/>
              <a:t>v.13</a:t>
            </a:r>
          </a:p>
          <a:p>
            <a:pPr algn="r" rtl="1"/>
            <a:r>
              <a:rPr lang="he-IL" dirty="0" smtClean="0">
                <a:latin typeface="SBL Hebrew" pitchFamily="2" charset="-79"/>
                <a:cs typeface="SBL Hebrew" pitchFamily="2" charset="-79"/>
              </a:rPr>
              <a:t>שִׁוִּ֤יתִי עַד־בֹּ֨קֶר֙ כָּֽאֲרִ֔י כֵּ֥ן יְשַׁבֵּ֖ר כָּל־עַצְמֹותָ֑י מִיֹּ֥ום עַד־לַ֖יְלָה תַּשְׁלִימֵֽנִי׃</a:t>
            </a:r>
            <a:endParaRPr lang="fr-FR" dirty="0" smtClean="0">
              <a:latin typeface="SBL Hebrew" pitchFamily="2" charset="-79"/>
              <a:cs typeface="SBL Hebrew" pitchFamily="2" charset="-79"/>
            </a:endParaRPr>
          </a:p>
          <a:p>
            <a:endParaRPr lang="fr-FR" sz="2400" b="1" dirty="0" smtClean="0"/>
          </a:p>
          <a:p>
            <a:r>
              <a:rPr lang="fr-FR" sz="2400" b="1" dirty="0" smtClean="0"/>
              <a:t>Je reposerai-allongé jusqu’au matin ; comme un lion ainsi il broie tous mes os ; du jour à la nuit tu m’achèves.</a:t>
            </a:r>
            <a:endParaRPr lang="fr-FR" sz="2400" dirty="0" smtClean="0"/>
          </a:p>
          <a:p>
            <a:endParaRPr lang="fr-FR" dirty="0"/>
          </a:p>
        </p:txBody>
      </p:sp>
      <p:sp>
        <p:nvSpPr>
          <p:cNvPr id="5" name="ZoneTexte 4"/>
          <p:cNvSpPr txBox="1"/>
          <p:nvPr/>
        </p:nvSpPr>
        <p:spPr>
          <a:xfrm>
            <a:off x="857224" y="3500438"/>
            <a:ext cx="7572428" cy="2769989"/>
          </a:xfrm>
          <a:prstGeom prst="rect">
            <a:avLst/>
          </a:prstGeom>
          <a:noFill/>
        </p:spPr>
        <p:txBody>
          <a:bodyPr wrap="square" rtlCol="0">
            <a:spAutoFit/>
          </a:bodyPr>
          <a:lstStyle/>
          <a:p>
            <a:r>
              <a:rPr lang="fr-FR" dirty="0" smtClean="0"/>
              <a:t>v.14</a:t>
            </a:r>
          </a:p>
          <a:p>
            <a:pPr algn="r" rtl="1"/>
            <a:r>
              <a:rPr lang="he-IL" dirty="0" smtClean="0">
                <a:latin typeface="SBL Hebrew" pitchFamily="2" charset="-79"/>
                <a:cs typeface="SBL Hebrew" pitchFamily="2" charset="-79"/>
              </a:rPr>
              <a:t>כְּס֤וּס עָגוּר֙ כֵּ֣ן אֲצַפְצֵ֔ף אֶהְגֶּ֖ה כַּיֹּונָ֑ה דַּלּ֤וּ עֵינַי֙ לַמָּרֹ֔ום אֲדֹנָ֖י עָֽשְׁקָה־לִּ֥י עָרְבֵֽנִי׃</a:t>
            </a:r>
            <a:endParaRPr lang="fr-FR" dirty="0" smtClean="0">
              <a:latin typeface="SBL Hebrew" pitchFamily="2" charset="-79"/>
              <a:cs typeface="SBL Hebrew" pitchFamily="2" charset="-79"/>
            </a:endParaRPr>
          </a:p>
          <a:p>
            <a:endParaRPr lang="fr-FR" sz="2400" b="1" dirty="0" smtClean="0"/>
          </a:p>
          <a:p>
            <a:r>
              <a:rPr lang="fr-FR" sz="2400" b="1" dirty="0" smtClean="0"/>
              <a:t>Comme l’hirondelle, le passereau, je gémis ; je murmure comme la colombe ; mes yeux (tournés) vers les hauteurs d’Adonaï s’amenuisent ; oppression pour moi ; soutiens ma cause !</a:t>
            </a:r>
            <a:endParaRPr lang="fr-FR" sz="2400" dirty="0" smtClean="0"/>
          </a:p>
          <a:p>
            <a:endParaRPr lang="fr-FR" dirty="0"/>
          </a:p>
        </p:txBody>
      </p:sp>
      <p:sp>
        <p:nvSpPr>
          <p:cNvPr id="6" name="Espace réservé du numéro de diapositive 5"/>
          <p:cNvSpPr>
            <a:spLocks noGrp="1"/>
          </p:cNvSpPr>
          <p:nvPr>
            <p:ph type="sldNum" sz="quarter" idx="12"/>
          </p:nvPr>
        </p:nvSpPr>
        <p:spPr/>
        <p:txBody>
          <a:bodyPr/>
          <a:lstStyle/>
          <a:p>
            <a:fld id="{F1BDEC08-F88D-453F-90A9-F56111883A49}" type="slidenum">
              <a:rPr lang="fr-FR" smtClean="0"/>
              <a:pPr/>
              <a:t>12</a:t>
            </a:fld>
            <a:endParaRPr lang="fr-F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smtClean="0">
                <a:latin typeface="Arial Rounded MT Bold" pitchFamily="34" charset="0"/>
              </a:rPr>
              <a:t>Le Cantique d’Ezékias</a:t>
            </a:r>
            <a:br>
              <a:rPr lang="fr-FR" dirty="0" smtClean="0">
                <a:latin typeface="Arial Rounded MT Bold" pitchFamily="34" charset="0"/>
              </a:rPr>
            </a:br>
            <a:r>
              <a:rPr lang="fr-FR" sz="3600" dirty="0" smtClean="0">
                <a:latin typeface="Arial Rounded MT Bold" pitchFamily="34" charset="0"/>
              </a:rPr>
              <a:t> Is 38,9-20</a:t>
            </a:r>
            <a:endParaRPr lang="fr-FR" dirty="0"/>
          </a:p>
        </p:txBody>
      </p:sp>
      <p:sp>
        <p:nvSpPr>
          <p:cNvPr id="4" name="ZoneTexte 3"/>
          <p:cNvSpPr txBox="1"/>
          <p:nvPr/>
        </p:nvSpPr>
        <p:spPr>
          <a:xfrm>
            <a:off x="714348" y="1785926"/>
            <a:ext cx="7786742" cy="2400657"/>
          </a:xfrm>
          <a:prstGeom prst="rect">
            <a:avLst/>
          </a:prstGeom>
          <a:noFill/>
        </p:spPr>
        <p:txBody>
          <a:bodyPr wrap="square" rtlCol="0">
            <a:spAutoFit/>
          </a:bodyPr>
          <a:lstStyle/>
          <a:p>
            <a:r>
              <a:rPr lang="fr-FR" dirty="0" smtClean="0"/>
              <a:t>v.15</a:t>
            </a:r>
          </a:p>
          <a:p>
            <a:pPr algn="r" rtl="1"/>
            <a:r>
              <a:rPr lang="he-IL" dirty="0" smtClean="0">
                <a:latin typeface="SBL Hebrew" pitchFamily="2" charset="-79"/>
                <a:cs typeface="SBL Hebrew" pitchFamily="2" charset="-79"/>
              </a:rPr>
              <a:t>מָֽה־אֲדַבֵּ֥ר וְאָֽמַר־לִ֖י וְה֣וּא עָשָׂ֑ה אֶדַּדֶּ֥ה כָל־שְׁנֹותַ֖י עַל־מַ֥ר נַפְשִֽׁי׃</a:t>
            </a:r>
            <a:endParaRPr lang="fr-FR" dirty="0" smtClean="0">
              <a:latin typeface="SBL Hebrew" pitchFamily="2" charset="-79"/>
              <a:cs typeface="SBL Hebrew" pitchFamily="2" charset="-79"/>
            </a:endParaRPr>
          </a:p>
          <a:p>
            <a:endParaRPr lang="fr-FR" sz="2400" b="1" dirty="0" smtClean="0"/>
          </a:p>
          <a:p>
            <a:r>
              <a:rPr lang="fr-FR" sz="2400" b="1" dirty="0" smtClean="0"/>
              <a:t>Que dirai-je pour qu’il me réponde, c’est lui qui a agi ; je dois me traîner toutes mes années sur l’amertume de mon âme.</a:t>
            </a:r>
            <a:endParaRPr lang="fr-FR" sz="2400" dirty="0" smtClean="0"/>
          </a:p>
          <a:p>
            <a:endParaRPr lang="fr-FR" dirty="0"/>
          </a:p>
        </p:txBody>
      </p:sp>
      <p:sp>
        <p:nvSpPr>
          <p:cNvPr id="5" name="ZoneTexte 4"/>
          <p:cNvSpPr txBox="1"/>
          <p:nvPr/>
        </p:nvSpPr>
        <p:spPr>
          <a:xfrm>
            <a:off x="642910" y="4286256"/>
            <a:ext cx="7929618" cy="2308324"/>
          </a:xfrm>
          <a:prstGeom prst="rect">
            <a:avLst/>
          </a:prstGeom>
          <a:noFill/>
        </p:spPr>
        <p:txBody>
          <a:bodyPr wrap="square" rtlCol="0">
            <a:spAutoFit/>
          </a:bodyPr>
          <a:lstStyle/>
          <a:p>
            <a:r>
              <a:rPr lang="fr-FR" dirty="0" smtClean="0"/>
              <a:t>v.16</a:t>
            </a:r>
          </a:p>
          <a:p>
            <a:pPr algn="r" rtl="1"/>
            <a:r>
              <a:rPr lang="he-IL" dirty="0" smtClean="0">
                <a:latin typeface="SBL Hebrew" pitchFamily="2" charset="-79"/>
                <a:cs typeface="SBL Hebrew" pitchFamily="2" charset="-79"/>
              </a:rPr>
              <a:t>אֲדֹנָ֖י עֲלֵיהֶ֣ם יִֽחְי֑וּ וּלְכָל־בָּהֶן֙ חַיֵּ֣י רוּחִ֔י וְתַחֲלִימֵ֖נִי וְהַחֲיֵֽנִי׃</a:t>
            </a:r>
            <a:endParaRPr lang="fr-FR" dirty="0" smtClean="0">
              <a:latin typeface="SBL Hebrew" pitchFamily="2" charset="-79"/>
              <a:cs typeface="SBL Hebrew" pitchFamily="2" charset="-79"/>
            </a:endParaRPr>
          </a:p>
          <a:p>
            <a:pPr algn="r" rtl="1"/>
            <a:endParaRPr lang="fr-FR" dirty="0" smtClean="0">
              <a:latin typeface="SBL Hebrew" pitchFamily="2" charset="-79"/>
              <a:cs typeface="SBL Hebrew" pitchFamily="2" charset="-79"/>
            </a:endParaRPr>
          </a:p>
          <a:p>
            <a:r>
              <a:rPr lang="fr-FR" sz="2400" b="1" dirty="0" smtClean="0"/>
              <a:t>Adonaï est sur eux ils vivront ; et tu renforceras dans toutes choses la vie de mon esprit, tu me renforceras, fais-moi vivre !</a:t>
            </a:r>
            <a:endParaRPr lang="fr-FR" sz="2400" dirty="0" smtClean="0"/>
          </a:p>
          <a:p>
            <a:endParaRPr lang="fr-FR" dirty="0"/>
          </a:p>
        </p:txBody>
      </p:sp>
      <p:sp>
        <p:nvSpPr>
          <p:cNvPr id="6" name="Espace réservé du numéro de diapositive 5"/>
          <p:cNvSpPr>
            <a:spLocks noGrp="1"/>
          </p:cNvSpPr>
          <p:nvPr>
            <p:ph type="sldNum" sz="quarter" idx="12"/>
          </p:nvPr>
        </p:nvSpPr>
        <p:spPr/>
        <p:txBody>
          <a:bodyPr/>
          <a:lstStyle/>
          <a:p>
            <a:fld id="{F1BDEC08-F88D-453F-90A9-F56111883A49}" type="slidenum">
              <a:rPr lang="fr-FR" smtClean="0"/>
              <a:pPr/>
              <a:t>13</a:t>
            </a:fld>
            <a:endParaRPr lang="fr-F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smtClean="0">
                <a:latin typeface="Arial Rounded MT Bold" pitchFamily="34" charset="0"/>
              </a:rPr>
              <a:t>Le Cantique d’Ezékias</a:t>
            </a:r>
            <a:br>
              <a:rPr lang="fr-FR" dirty="0" smtClean="0">
                <a:latin typeface="Arial Rounded MT Bold" pitchFamily="34" charset="0"/>
              </a:rPr>
            </a:br>
            <a:r>
              <a:rPr lang="fr-FR" sz="3600" dirty="0" smtClean="0">
                <a:latin typeface="Arial Rounded MT Bold" pitchFamily="34" charset="0"/>
              </a:rPr>
              <a:t> Is 38,9-20</a:t>
            </a:r>
            <a:endParaRPr lang="fr-FR" dirty="0"/>
          </a:p>
        </p:txBody>
      </p:sp>
      <p:sp>
        <p:nvSpPr>
          <p:cNvPr id="5" name="ZoneTexte 4"/>
          <p:cNvSpPr txBox="1"/>
          <p:nvPr/>
        </p:nvSpPr>
        <p:spPr>
          <a:xfrm>
            <a:off x="785786" y="1928802"/>
            <a:ext cx="7358114" cy="2308324"/>
          </a:xfrm>
          <a:prstGeom prst="rect">
            <a:avLst/>
          </a:prstGeom>
          <a:noFill/>
        </p:spPr>
        <p:txBody>
          <a:bodyPr wrap="square" rtlCol="0">
            <a:spAutoFit/>
          </a:bodyPr>
          <a:lstStyle/>
          <a:p>
            <a:r>
              <a:rPr lang="fr-FR" dirty="0" smtClean="0"/>
              <a:t>v.17</a:t>
            </a:r>
          </a:p>
          <a:p>
            <a:pPr algn="r" rtl="1"/>
            <a:r>
              <a:rPr lang="he-IL" dirty="0" smtClean="0">
                <a:latin typeface="SBL Hebrew" pitchFamily="2" charset="-79"/>
                <a:cs typeface="SBL Hebrew" pitchFamily="2" charset="-79"/>
              </a:rPr>
              <a:t>הִנֵּ֥ה לְשָׁלֹ֖ום מַר־לִ֣י מָ֑ר וְאַתָּ֞ה חָשַׁ֤קְתָּ נַפְשִׁי֙ מִשַּׁ֣חַת בְּלִ֔י כִּ֥י הִשְׁלַ֛כְתָּ אַחֲרֵ֥י גֵוְךָ֖ כָּל־חֲטָאָֽי׃</a:t>
            </a:r>
            <a:endParaRPr lang="fr-FR" dirty="0" smtClean="0">
              <a:latin typeface="SBL Hebrew" pitchFamily="2" charset="-79"/>
              <a:cs typeface="SBL Hebrew" pitchFamily="2" charset="-79"/>
            </a:endParaRPr>
          </a:p>
          <a:p>
            <a:pPr algn="r" rtl="1"/>
            <a:endParaRPr lang="fr-FR" dirty="0" smtClean="0">
              <a:latin typeface="SBL Hebrew" pitchFamily="2" charset="-79"/>
              <a:cs typeface="SBL Hebrew" pitchFamily="2" charset="-79"/>
            </a:endParaRPr>
          </a:p>
          <a:p>
            <a:r>
              <a:rPr lang="fr-FR" sz="2400" b="1" dirty="0" smtClean="0"/>
              <a:t>Voici ; mon amertume amère vers une paix, et toi tu t’es épris de mon âme ; du milieu de la fosse : rien ! car tu as jeté derrière ton dos tous mes péchés.</a:t>
            </a:r>
            <a:endParaRPr lang="fr-FR" sz="2400" dirty="0" smtClean="0"/>
          </a:p>
          <a:p>
            <a:endParaRPr lang="fr-FR" dirty="0"/>
          </a:p>
        </p:txBody>
      </p:sp>
      <p:sp>
        <p:nvSpPr>
          <p:cNvPr id="6" name="ZoneTexte 5"/>
          <p:cNvSpPr txBox="1"/>
          <p:nvPr/>
        </p:nvSpPr>
        <p:spPr>
          <a:xfrm>
            <a:off x="857224" y="4143380"/>
            <a:ext cx="7643866" cy="2308324"/>
          </a:xfrm>
          <a:prstGeom prst="rect">
            <a:avLst/>
          </a:prstGeom>
          <a:noFill/>
        </p:spPr>
        <p:txBody>
          <a:bodyPr wrap="square" rtlCol="0">
            <a:spAutoFit/>
          </a:bodyPr>
          <a:lstStyle/>
          <a:p>
            <a:r>
              <a:rPr lang="fr-FR" dirty="0" smtClean="0"/>
              <a:t>v.18</a:t>
            </a:r>
          </a:p>
          <a:p>
            <a:pPr algn="r" rtl="1"/>
            <a:r>
              <a:rPr lang="he-IL" dirty="0" smtClean="0">
                <a:latin typeface="SBL Hebrew" pitchFamily="2" charset="-79"/>
                <a:cs typeface="SBL Hebrew" pitchFamily="2" charset="-79"/>
              </a:rPr>
              <a:t>כִּ֣י לֹ֥א שְׁאֹ֛ול תֹּודֶ֖ךָּ מָ֣וֶת יְהַלְלֶ֑ךָּ לֹֽא־יְשַׂבְּר֥וּ יֹֽורְדֵי־בֹ֖ור אֶל־אֲמִתֶּֽךָ׃</a:t>
            </a:r>
            <a:endParaRPr lang="fr-FR" dirty="0" smtClean="0">
              <a:latin typeface="SBL Hebrew" pitchFamily="2" charset="-79"/>
              <a:cs typeface="SBL Hebrew" pitchFamily="2" charset="-79"/>
            </a:endParaRPr>
          </a:p>
          <a:p>
            <a:pPr algn="r" rtl="1"/>
            <a:endParaRPr lang="fr-FR" dirty="0" smtClean="0">
              <a:latin typeface="SBL Hebrew" pitchFamily="2" charset="-79"/>
              <a:cs typeface="SBL Hebrew" pitchFamily="2" charset="-79"/>
            </a:endParaRPr>
          </a:p>
          <a:p>
            <a:r>
              <a:rPr lang="fr-FR" sz="2400" b="1" dirty="0" smtClean="0"/>
              <a:t>Car le Shéol ne te rend pas grâce, la mort ne te loue pas ; ils n’espèrent plus en ta vérité-fidélité les descendus dans la tombe.</a:t>
            </a:r>
            <a:endParaRPr lang="fr-FR" sz="2400" dirty="0" smtClean="0"/>
          </a:p>
          <a:p>
            <a:endParaRPr lang="fr-FR" dirty="0"/>
          </a:p>
        </p:txBody>
      </p:sp>
      <p:sp>
        <p:nvSpPr>
          <p:cNvPr id="7" name="Espace réservé du numéro de diapositive 6"/>
          <p:cNvSpPr>
            <a:spLocks noGrp="1"/>
          </p:cNvSpPr>
          <p:nvPr>
            <p:ph type="sldNum" sz="quarter" idx="12"/>
          </p:nvPr>
        </p:nvSpPr>
        <p:spPr/>
        <p:txBody>
          <a:bodyPr/>
          <a:lstStyle/>
          <a:p>
            <a:fld id="{F1BDEC08-F88D-453F-90A9-F56111883A49}" type="slidenum">
              <a:rPr lang="fr-FR" smtClean="0"/>
              <a:pPr/>
              <a:t>14</a:t>
            </a:fld>
            <a:endParaRPr lang="fr-F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smtClean="0">
                <a:latin typeface="Arial Rounded MT Bold" pitchFamily="34" charset="0"/>
              </a:rPr>
              <a:t>Le Cantique d’Ezékias</a:t>
            </a:r>
            <a:br>
              <a:rPr lang="fr-FR" dirty="0" smtClean="0">
                <a:latin typeface="Arial Rounded MT Bold" pitchFamily="34" charset="0"/>
              </a:rPr>
            </a:br>
            <a:r>
              <a:rPr lang="fr-FR" sz="3600" dirty="0" smtClean="0">
                <a:latin typeface="Arial Rounded MT Bold" pitchFamily="34" charset="0"/>
              </a:rPr>
              <a:t> Is 38,9-20</a:t>
            </a:r>
            <a:endParaRPr lang="fr-FR" dirty="0"/>
          </a:p>
        </p:txBody>
      </p:sp>
      <p:sp>
        <p:nvSpPr>
          <p:cNvPr id="4" name="ZoneTexte 3"/>
          <p:cNvSpPr txBox="1"/>
          <p:nvPr/>
        </p:nvSpPr>
        <p:spPr>
          <a:xfrm>
            <a:off x="714348" y="2285992"/>
            <a:ext cx="7858180" cy="1938992"/>
          </a:xfrm>
          <a:prstGeom prst="rect">
            <a:avLst/>
          </a:prstGeom>
          <a:noFill/>
        </p:spPr>
        <p:txBody>
          <a:bodyPr wrap="square" rtlCol="0">
            <a:spAutoFit/>
          </a:bodyPr>
          <a:lstStyle/>
          <a:p>
            <a:r>
              <a:rPr lang="fr-FR" dirty="0" smtClean="0"/>
              <a:t>v.19</a:t>
            </a:r>
          </a:p>
          <a:p>
            <a:pPr algn="r" rtl="1"/>
            <a:r>
              <a:rPr lang="he-IL" dirty="0" smtClean="0">
                <a:latin typeface="SBL Hebrew" pitchFamily="2" charset="-79"/>
                <a:cs typeface="SBL Hebrew" pitchFamily="2" charset="-79"/>
              </a:rPr>
              <a:t>חַ֥י חַ֛י ה֥וּא יֹודֶ֖ךָ כָּמֹ֣ונִי הַיֹּ֑ום אָ֣ב לְבָנִ֔ים יֹודִ֖יעַ אֶל־אֲמִתֶּֽךָ׃</a:t>
            </a:r>
            <a:endParaRPr lang="fr-FR" dirty="0" smtClean="0">
              <a:latin typeface="SBL Hebrew" pitchFamily="2" charset="-79"/>
              <a:cs typeface="SBL Hebrew" pitchFamily="2" charset="-79"/>
            </a:endParaRPr>
          </a:p>
          <a:p>
            <a:pPr algn="r" rtl="1"/>
            <a:endParaRPr lang="fr-FR" dirty="0" smtClean="0">
              <a:latin typeface="SBL Hebrew" pitchFamily="2" charset="-79"/>
              <a:cs typeface="SBL Hebrew" pitchFamily="2" charset="-79"/>
            </a:endParaRPr>
          </a:p>
          <a:p>
            <a:r>
              <a:rPr lang="fr-FR" sz="2400" b="1" dirty="0" smtClean="0"/>
              <a:t>Un vivant, un vivant, lui te rends grâce comme moi aujourd’hui ; un père à ses fils fera connaître ta vérité.</a:t>
            </a:r>
            <a:endParaRPr lang="fr-FR" sz="2400" dirty="0" smtClean="0"/>
          </a:p>
          <a:p>
            <a:endParaRPr lang="fr-FR" dirty="0"/>
          </a:p>
        </p:txBody>
      </p:sp>
      <p:sp>
        <p:nvSpPr>
          <p:cNvPr id="5" name="ZoneTexte 4"/>
          <p:cNvSpPr txBox="1"/>
          <p:nvPr/>
        </p:nvSpPr>
        <p:spPr>
          <a:xfrm>
            <a:off x="857225" y="4643446"/>
            <a:ext cx="7572428" cy="1938992"/>
          </a:xfrm>
          <a:prstGeom prst="rect">
            <a:avLst/>
          </a:prstGeom>
          <a:noFill/>
        </p:spPr>
        <p:txBody>
          <a:bodyPr wrap="square" rtlCol="0">
            <a:spAutoFit/>
          </a:bodyPr>
          <a:lstStyle/>
          <a:p>
            <a:r>
              <a:rPr lang="fr-FR" dirty="0" smtClean="0"/>
              <a:t>v.20</a:t>
            </a:r>
          </a:p>
          <a:p>
            <a:pPr algn="r" rtl="1"/>
            <a:r>
              <a:rPr lang="he-IL" dirty="0" smtClean="0">
                <a:latin typeface="SBL Hebrew" pitchFamily="2" charset="-79"/>
                <a:cs typeface="SBL Hebrew" pitchFamily="2" charset="-79"/>
              </a:rPr>
              <a:t>יְהוָ֖ה לְהֹושִׁיעֵ֑נִי וּנְגִנֹותַ֧י נְנַגֵּ֛ן כָּל־יְמֵ֥י חַיֵּ֖ינוּ עַל־בֵּ֥ית יְהוָֽה׃</a:t>
            </a:r>
            <a:endParaRPr lang="fr-FR" dirty="0" smtClean="0">
              <a:latin typeface="SBL Hebrew" pitchFamily="2" charset="-79"/>
              <a:cs typeface="SBL Hebrew" pitchFamily="2" charset="-79"/>
            </a:endParaRPr>
          </a:p>
          <a:p>
            <a:pPr algn="r" rtl="1"/>
            <a:endParaRPr lang="fr-FR" dirty="0" smtClean="0">
              <a:latin typeface="SBL Hebrew" pitchFamily="2" charset="-79"/>
              <a:cs typeface="SBL Hebrew" pitchFamily="2" charset="-79"/>
            </a:endParaRPr>
          </a:p>
          <a:p>
            <a:r>
              <a:rPr lang="fr-FR" sz="2400" b="1" dirty="0" smtClean="0"/>
              <a:t>Yhwh parce que tu m’as sauvé, jouons de nos musiques tous les jours de notre vie, sur la maison d’Yhwh.</a:t>
            </a:r>
            <a:endParaRPr lang="fr-FR" sz="2400" dirty="0" smtClean="0"/>
          </a:p>
          <a:p>
            <a:endParaRPr lang="fr-FR" dirty="0"/>
          </a:p>
        </p:txBody>
      </p:sp>
      <p:sp>
        <p:nvSpPr>
          <p:cNvPr id="6" name="Espace réservé du numéro de diapositive 5"/>
          <p:cNvSpPr>
            <a:spLocks noGrp="1"/>
          </p:cNvSpPr>
          <p:nvPr>
            <p:ph type="sldNum" sz="quarter" idx="12"/>
          </p:nvPr>
        </p:nvSpPr>
        <p:spPr/>
        <p:txBody>
          <a:bodyPr/>
          <a:lstStyle/>
          <a:p>
            <a:fld id="{F1BDEC08-F88D-453F-90A9-F56111883A49}" type="slidenum">
              <a:rPr lang="fr-FR" smtClean="0"/>
              <a:pPr/>
              <a:t>15</a:t>
            </a:fld>
            <a:endParaRPr lang="fr-F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bg>
      <p:bgPr>
        <a:blipFill dpi="0" rotWithShape="1">
          <a:blip r:embed="rId3"/>
          <a:srcRect/>
          <a:tile tx="0" ty="0" sx="100000" sy="100000" flip="none" algn="tl"/>
        </a:blipFill>
        <a:effectLst/>
      </p:bgPr>
    </p:bg>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1082660"/>
          </a:xfrm>
        </p:spPr>
        <p:txBody>
          <a:bodyPr>
            <a:noAutofit/>
          </a:bodyPr>
          <a:lstStyle/>
          <a:p>
            <a:r>
              <a:rPr lang="fr-FR" sz="4000" b="1" dirty="0" smtClean="0"/>
              <a:t>Courbe de prière</a:t>
            </a:r>
            <a:br>
              <a:rPr lang="fr-FR" sz="4000" b="1" dirty="0" smtClean="0"/>
            </a:br>
            <a:r>
              <a:rPr lang="fr-FR" sz="4000" b="1" dirty="0" smtClean="0"/>
              <a:t> Cantique d’Ezékias</a:t>
            </a:r>
            <a:endParaRPr lang="fr-FR" sz="4000" b="1" dirty="0"/>
          </a:p>
        </p:txBody>
      </p:sp>
      <p:sp>
        <p:nvSpPr>
          <p:cNvPr id="7" name="Forme libre 6"/>
          <p:cNvSpPr/>
          <p:nvPr/>
        </p:nvSpPr>
        <p:spPr>
          <a:xfrm>
            <a:off x="823566" y="1640066"/>
            <a:ext cx="7798640" cy="3882668"/>
          </a:xfrm>
          <a:custGeom>
            <a:avLst/>
            <a:gdLst>
              <a:gd name="connsiteX0" fmla="*/ 0 w 7798640"/>
              <a:gd name="connsiteY0" fmla="*/ 1151579 h 3882668"/>
              <a:gd name="connsiteX1" fmla="*/ 1168736 w 7798640"/>
              <a:gd name="connsiteY1" fmla="*/ 1684474 h 3882668"/>
              <a:gd name="connsiteX2" fmla="*/ 2095247 w 7798640"/>
              <a:gd name="connsiteY2" fmla="*/ 3083325 h 3882668"/>
              <a:gd name="connsiteX3" fmla="*/ 3106537 w 7798640"/>
              <a:gd name="connsiteY3" fmla="*/ 3731277 h 3882668"/>
              <a:gd name="connsiteX4" fmla="*/ 3887713 w 7798640"/>
              <a:gd name="connsiteY4" fmla="*/ 3834223 h 3882668"/>
              <a:gd name="connsiteX5" fmla="*/ 4499332 w 7798640"/>
              <a:gd name="connsiteY5" fmla="*/ 3440607 h 3882668"/>
              <a:gd name="connsiteX6" fmla="*/ 4965615 w 7798640"/>
              <a:gd name="connsiteY6" fmla="*/ 2526207 h 3882668"/>
              <a:gd name="connsiteX7" fmla="*/ 5607512 w 7798640"/>
              <a:gd name="connsiteY7" fmla="*/ 1636029 h 3882668"/>
              <a:gd name="connsiteX8" fmla="*/ 7436312 w 7798640"/>
              <a:gd name="connsiteY8" fmla="*/ 267457 h 3882668"/>
              <a:gd name="connsiteX9" fmla="*/ 7781483 w 7798640"/>
              <a:gd name="connsiteY9" fmla="*/ 31288 h 38826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7798640" h="3882668">
                <a:moveTo>
                  <a:pt x="0" y="1151579"/>
                </a:moveTo>
                <a:cubicBezTo>
                  <a:pt x="409764" y="1257047"/>
                  <a:pt x="819528" y="1362516"/>
                  <a:pt x="1168736" y="1684474"/>
                </a:cubicBezTo>
                <a:cubicBezTo>
                  <a:pt x="1517944" y="2006432"/>
                  <a:pt x="1772280" y="2742191"/>
                  <a:pt x="2095247" y="3083325"/>
                </a:cubicBezTo>
                <a:cubicBezTo>
                  <a:pt x="2418214" y="3424459"/>
                  <a:pt x="2807793" y="3606127"/>
                  <a:pt x="3106537" y="3731277"/>
                </a:cubicBezTo>
                <a:cubicBezTo>
                  <a:pt x="3405281" y="3856427"/>
                  <a:pt x="3655581" y="3882668"/>
                  <a:pt x="3887713" y="3834223"/>
                </a:cubicBezTo>
                <a:cubicBezTo>
                  <a:pt x="4119845" y="3785778"/>
                  <a:pt x="4319682" y="3658610"/>
                  <a:pt x="4499332" y="3440607"/>
                </a:cubicBezTo>
                <a:cubicBezTo>
                  <a:pt x="4678982" y="3222604"/>
                  <a:pt x="4780918" y="2826970"/>
                  <a:pt x="4965615" y="2526207"/>
                </a:cubicBezTo>
                <a:cubicBezTo>
                  <a:pt x="5150312" y="2225444"/>
                  <a:pt x="5195729" y="2012487"/>
                  <a:pt x="5607512" y="1636029"/>
                </a:cubicBezTo>
                <a:cubicBezTo>
                  <a:pt x="6019295" y="1259571"/>
                  <a:pt x="7073984" y="534914"/>
                  <a:pt x="7436312" y="267457"/>
                </a:cubicBezTo>
                <a:cubicBezTo>
                  <a:pt x="7798640" y="0"/>
                  <a:pt x="7790061" y="15644"/>
                  <a:pt x="7781483" y="31288"/>
                </a:cubicBezTo>
              </a:path>
            </a:pathLst>
          </a:custGeom>
          <a:ln w="38100"/>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a:p>
        </p:txBody>
      </p:sp>
      <p:sp>
        <p:nvSpPr>
          <p:cNvPr id="8" name="ZoneTexte 7"/>
          <p:cNvSpPr txBox="1"/>
          <p:nvPr/>
        </p:nvSpPr>
        <p:spPr>
          <a:xfrm>
            <a:off x="142844" y="2357430"/>
            <a:ext cx="2000264" cy="369332"/>
          </a:xfrm>
          <a:prstGeom prst="rect">
            <a:avLst/>
          </a:prstGeom>
          <a:noFill/>
        </p:spPr>
        <p:txBody>
          <a:bodyPr wrap="square" rtlCol="0">
            <a:spAutoFit/>
          </a:bodyPr>
          <a:lstStyle/>
          <a:p>
            <a:r>
              <a:rPr lang="fr-FR" b="1" dirty="0" smtClean="0"/>
              <a:t>Maladie incurable</a:t>
            </a:r>
            <a:endParaRPr lang="fr-FR" b="1" dirty="0"/>
          </a:p>
        </p:txBody>
      </p:sp>
      <p:sp>
        <p:nvSpPr>
          <p:cNvPr id="9" name="ZoneTexte 8"/>
          <p:cNvSpPr txBox="1"/>
          <p:nvPr/>
        </p:nvSpPr>
        <p:spPr>
          <a:xfrm>
            <a:off x="357158" y="2928934"/>
            <a:ext cx="1500198" cy="923330"/>
          </a:xfrm>
          <a:prstGeom prst="rect">
            <a:avLst/>
          </a:prstGeom>
          <a:noFill/>
        </p:spPr>
        <p:txBody>
          <a:bodyPr wrap="square" rtlCol="0">
            <a:spAutoFit/>
          </a:bodyPr>
          <a:lstStyle/>
          <a:p>
            <a:r>
              <a:rPr lang="fr-FR" b="1" dirty="0" smtClean="0"/>
              <a:t>Laisser un monde pour un autre</a:t>
            </a:r>
            <a:endParaRPr lang="fr-FR" b="1" dirty="0"/>
          </a:p>
        </p:txBody>
      </p:sp>
      <p:sp>
        <p:nvSpPr>
          <p:cNvPr id="10" name="ZoneTexte 9"/>
          <p:cNvSpPr txBox="1"/>
          <p:nvPr/>
        </p:nvSpPr>
        <p:spPr>
          <a:xfrm>
            <a:off x="1214414" y="3857628"/>
            <a:ext cx="1042658" cy="369332"/>
          </a:xfrm>
          <a:prstGeom prst="rect">
            <a:avLst/>
          </a:prstGeom>
          <a:noFill/>
        </p:spPr>
        <p:txBody>
          <a:bodyPr wrap="none" rtlCol="0">
            <a:spAutoFit/>
          </a:bodyPr>
          <a:lstStyle/>
          <a:p>
            <a:r>
              <a:rPr lang="fr-FR" b="1" dirty="0" smtClean="0"/>
              <a:t>Douleurs</a:t>
            </a:r>
            <a:endParaRPr lang="fr-FR" b="1" dirty="0"/>
          </a:p>
        </p:txBody>
      </p:sp>
      <p:sp>
        <p:nvSpPr>
          <p:cNvPr id="11" name="ZoneTexte 10"/>
          <p:cNvSpPr txBox="1"/>
          <p:nvPr/>
        </p:nvSpPr>
        <p:spPr>
          <a:xfrm>
            <a:off x="1428728" y="4572008"/>
            <a:ext cx="1407758" cy="369332"/>
          </a:xfrm>
          <a:prstGeom prst="rect">
            <a:avLst/>
          </a:prstGeom>
          <a:noFill/>
        </p:spPr>
        <p:txBody>
          <a:bodyPr wrap="none" rtlCol="0">
            <a:spAutoFit/>
          </a:bodyPr>
          <a:lstStyle/>
          <a:p>
            <a:r>
              <a:rPr lang="fr-FR" b="1" dirty="0" smtClean="0"/>
              <a:t>Vulnérabilité</a:t>
            </a:r>
            <a:endParaRPr lang="fr-FR" b="1" dirty="0"/>
          </a:p>
        </p:txBody>
      </p:sp>
      <p:sp>
        <p:nvSpPr>
          <p:cNvPr id="12" name="ZoneTexte 11"/>
          <p:cNvSpPr txBox="1"/>
          <p:nvPr/>
        </p:nvSpPr>
        <p:spPr>
          <a:xfrm>
            <a:off x="1714480" y="5214950"/>
            <a:ext cx="1660070" cy="369332"/>
          </a:xfrm>
          <a:prstGeom prst="rect">
            <a:avLst/>
          </a:prstGeom>
          <a:noFill/>
        </p:spPr>
        <p:txBody>
          <a:bodyPr wrap="none" rtlCol="0">
            <a:spAutoFit/>
          </a:bodyPr>
          <a:lstStyle/>
          <a:p>
            <a:r>
              <a:rPr lang="fr-FR" b="1" dirty="0" smtClean="0"/>
              <a:t>Prière en berne</a:t>
            </a:r>
            <a:endParaRPr lang="fr-FR" b="1" dirty="0"/>
          </a:p>
        </p:txBody>
      </p:sp>
      <p:sp>
        <p:nvSpPr>
          <p:cNvPr id="13" name="ZoneTexte 12"/>
          <p:cNvSpPr txBox="1"/>
          <p:nvPr/>
        </p:nvSpPr>
        <p:spPr>
          <a:xfrm>
            <a:off x="3428992" y="5572140"/>
            <a:ext cx="1879682" cy="369332"/>
          </a:xfrm>
          <a:prstGeom prst="rect">
            <a:avLst/>
          </a:prstGeom>
          <a:noFill/>
        </p:spPr>
        <p:txBody>
          <a:bodyPr wrap="none" rtlCol="0">
            <a:spAutoFit/>
          </a:bodyPr>
          <a:lstStyle/>
          <a:p>
            <a:r>
              <a:rPr lang="fr-FR" b="1" dirty="0" smtClean="0"/>
              <a:t>Amertume amère</a:t>
            </a:r>
            <a:endParaRPr lang="fr-FR" b="1" dirty="0"/>
          </a:p>
        </p:txBody>
      </p:sp>
      <p:sp>
        <p:nvSpPr>
          <p:cNvPr id="14" name="ZoneTexte 13"/>
          <p:cNvSpPr txBox="1"/>
          <p:nvPr/>
        </p:nvSpPr>
        <p:spPr>
          <a:xfrm>
            <a:off x="3643306" y="4714884"/>
            <a:ext cx="1588897" cy="369332"/>
          </a:xfrm>
          <a:prstGeom prst="rect">
            <a:avLst/>
          </a:prstGeom>
          <a:noFill/>
        </p:spPr>
        <p:txBody>
          <a:bodyPr wrap="none" rtlCol="0">
            <a:spAutoFit/>
          </a:bodyPr>
          <a:lstStyle/>
          <a:p>
            <a:r>
              <a:rPr lang="fr-FR" b="1" dirty="0" smtClean="0"/>
              <a:t>Action de Dieu</a:t>
            </a:r>
            <a:endParaRPr lang="fr-FR" b="1" dirty="0"/>
          </a:p>
        </p:txBody>
      </p:sp>
      <p:sp>
        <p:nvSpPr>
          <p:cNvPr id="15" name="ZoneTexte 14"/>
          <p:cNvSpPr txBox="1"/>
          <p:nvPr/>
        </p:nvSpPr>
        <p:spPr>
          <a:xfrm>
            <a:off x="5500694" y="4929198"/>
            <a:ext cx="873701" cy="369332"/>
          </a:xfrm>
          <a:prstGeom prst="rect">
            <a:avLst/>
          </a:prstGeom>
          <a:noFill/>
        </p:spPr>
        <p:txBody>
          <a:bodyPr wrap="none" rtlCol="0">
            <a:spAutoFit/>
          </a:bodyPr>
          <a:lstStyle/>
          <a:p>
            <a:r>
              <a:rPr lang="fr-FR" b="1" dirty="0" smtClean="0"/>
              <a:t>Vitalité</a:t>
            </a:r>
            <a:endParaRPr lang="fr-FR" b="1" dirty="0"/>
          </a:p>
        </p:txBody>
      </p:sp>
      <p:sp>
        <p:nvSpPr>
          <p:cNvPr id="16" name="ZoneTexte 15"/>
          <p:cNvSpPr txBox="1"/>
          <p:nvPr/>
        </p:nvSpPr>
        <p:spPr>
          <a:xfrm>
            <a:off x="5643570" y="4357694"/>
            <a:ext cx="1702967" cy="369332"/>
          </a:xfrm>
          <a:prstGeom prst="rect">
            <a:avLst/>
          </a:prstGeom>
          <a:noFill/>
        </p:spPr>
        <p:txBody>
          <a:bodyPr wrap="none" rtlCol="0">
            <a:spAutoFit/>
          </a:bodyPr>
          <a:lstStyle/>
          <a:p>
            <a:r>
              <a:rPr lang="fr-FR" b="1" dirty="0" smtClean="0"/>
              <a:t>Amour de l’âme</a:t>
            </a:r>
            <a:endParaRPr lang="fr-FR" b="1" dirty="0"/>
          </a:p>
        </p:txBody>
      </p:sp>
      <p:sp>
        <p:nvSpPr>
          <p:cNvPr id="17" name="ZoneTexte 16"/>
          <p:cNvSpPr txBox="1"/>
          <p:nvPr/>
        </p:nvSpPr>
        <p:spPr>
          <a:xfrm>
            <a:off x="6072198" y="3786190"/>
            <a:ext cx="1967911" cy="369332"/>
          </a:xfrm>
          <a:prstGeom prst="rect">
            <a:avLst/>
          </a:prstGeom>
          <a:noFill/>
        </p:spPr>
        <p:txBody>
          <a:bodyPr wrap="none" rtlCol="0">
            <a:spAutoFit/>
          </a:bodyPr>
          <a:lstStyle/>
          <a:p>
            <a:r>
              <a:rPr lang="fr-FR" b="1" dirty="0" smtClean="0"/>
              <a:t>Pardon des péchés</a:t>
            </a:r>
            <a:endParaRPr lang="fr-FR" b="1" dirty="0"/>
          </a:p>
        </p:txBody>
      </p:sp>
      <p:sp>
        <p:nvSpPr>
          <p:cNvPr id="18" name="ZoneTexte 17"/>
          <p:cNvSpPr txBox="1"/>
          <p:nvPr/>
        </p:nvSpPr>
        <p:spPr>
          <a:xfrm>
            <a:off x="6429388" y="3286124"/>
            <a:ext cx="1659172" cy="369332"/>
          </a:xfrm>
          <a:prstGeom prst="rect">
            <a:avLst/>
          </a:prstGeom>
          <a:noFill/>
        </p:spPr>
        <p:txBody>
          <a:bodyPr wrap="none" rtlCol="0">
            <a:spAutoFit/>
          </a:bodyPr>
          <a:lstStyle/>
          <a:p>
            <a:r>
              <a:rPr lang="fr-FR" b="1" dirty="0" smtClean="0"/>
              <a:t>Action de grâce</a:t>
            </a:r>
            <a:endParaRPr lang="fr-FR" b="1" dirty="0"/>
          </a:p>
        </p:txBody>
      </p:sp>
      <p:sp>
        <p:nvSpPr>
          <p:cNvPr id="19" name="ZoneTexte 18"/>
          <p:cNvSpPr txBox="1"/>
          <p:nvPr/>
        </p:nvSpPr>
        <p:spPr>
          <a:xfrm>
            <a:off x="7072330" y="2786058"/>
            <a:ext cx="981038" cy="369332"/>
          </a:xfrm>
          <a:prstGeom prst="rect">
            <a:avLst/>
          </a:prstGeom>
          <a:noFill/>
        </p:spPr>
        <p:txBody>
          <a:bodyPr wrap="none" rtlCol="0">
            <a:spAutoFit/>
          </a:bodyPr>
          <a:lstStyle/>
          <a:p>
            <a:r>
              <a:rPr lang="fr-FR" b="1" dirty="0" smtClean="0"/>
              <a:t>Louange</a:t>
            </a:r>
            <a:endParaRPr lang="fr-FR" b="1" dirty="0"/>
          </a:p>
        </p:txBody>
      </p:sp>
      <p:sp>
        <p:nvSpPr>
          <p:cNvPr id="20" name="ZoneTexte 19"/>
          <p:cNvSpPr txBox="1"/>
          <p:nvPr/>
        </p:nvSpPr>
        <p:spPr>
          <a:xfrm>
            <a:off x="6786578" y="1928802"/>
            <a:ext cx="1144929" cy="369332"/>
          </a:xfrm>
          <a:prstGeom prst="rect">
            <a:avLst/>
          </a:prstGeom>
          <a:noFill/>
        </p:spPr>
        <p:txBody>
          <a:bodyPr wrap="none" rtlCol="0">
            <a:spAutoFit/>
          </a:bodyPr>
          <a:lstStyle/>
          <a:p>
            <a:r>
              <a:rPr lang="fr-FR" b="1" dirty="0" smtClean="0"/>
              <a:t>Espérance</a:t>
            </a:r>
            <a:endParaRPr lang="fr-FR" b="1" dirty="0"/>
          </a:p>
        </p:txBody>
      </p:sp>
      <p:sp>
        <p:nvSpPr>
          <p:cNvPr id="21" name="ZoneTexte 20"/>
          <p:cNvSpPr txBox="1"/>
          <p:nvPr/>
        </p:nvSpPr>
        <p:spPr>
          <a:xfrm>
            <a:off x="7858148" y="1357298"/>
            <a:ext cx="467179" cy="369332"/>
          </a:xfrm>
          <a:prstGeom prst="rect">
            <a:avLst/>
          </a:prstGeom>
          <a:noFill/>
        </p:spPr>
        <p:txBody>
          <a:bodyPr wrap="none" rtlCol="0">
            <a:spAutoFit/>
          </a:bodyPr>
          <a:lstStyle/>
          <a:p>
            <a:r>
              <a:rPr lang="fr-FR" b="1" dirty="0" smtClean="0"/>
              <a:t>Foi</a:t>
            </a:r>
            <a:endParaRPr lang="fr-FR" b="1" dirty="0"/>
          </a:p>
        </p:txBody>
      </p:sp>
      <p:sp>
        <p:nvSpPr>
          <p:cNvPr id="22" name="Espace réservé du numéro de diapositive 21"/>
          <p:cNvSpPr>
            <a:spLocks noGrp="1"/>
          </p:cNvSpPr>
          <p:nvPr>
            <p:ph type="sldNum" sz="quarter" idx="12"/>
          </p:nvPr>
        </p:nvSpPr>
        <p:spPr/>
        <p:txBody>
          <a:bodyPr/>
          <a:lstStyle/>
          <a:p>
            <a:fld id="{F1BDEC08-F88D-453F-90A9-F56111883A49}" type="slidenum">
              <a:rPr lang="fr-FR" smtClean="0"/>
              <a:pPr/>
              <a:t>16</a:t>
            </a:fld>
            <a:endParaRPr lang="fr-F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b="1" dirty="0" smtClean="0"/>
              <a:t>En l’absence de guérison miraculeuse</a:t>
            </a:r>
            <a:endParaRPr lang="fr-FR" b="1" dirty="0"/>
          </a:p>
        </p:txBody>
      </p:sp>
      <p:sp>
        <p:nvSpPr>
          <p:cNvPr id="3" name="Espace réservé du numéro de diapositive 2"/>
          <p:cNvSpPr>
            <a:spLocks noGrp="1"/>
          </p:cNvSpPr>
          <p:nvPr>
            <p:ph type="sldNum" sz="quarter" idx="12"/>
          </p:nvPr>
        </p:nvSpPr>
        <p:spPr/>
        <p:txBody>
          <a:bodyPr/>
          <a:lstStyle/>
          <a:p>
            <a:fld id="{F1BDEC08-F88D-453F-90A9-F56111883A49}" type="slidenum">
              <a:rPr lang="fr-FR" b="1" smtClean="0">
                <a:solidFill>
                  <a:schemeClr val="tx1"/>
                </a:solidFill>
              </a:rPr>
              <a:pPr/>
              <a:t>17</a:t>
            </a:fld>
            <a:endParaRPr lang="fr-FR" b="1" dirty="0">
              <a:solidFill>
                <a:schemeClr val="tx1"/>
              </a:solidFill>
            </a:endParaRPr>
          </a:p>
        </p:txBody>
      </p:sp>
      <p:sp>
        <p:nvSpPr>
          <p:cNvPr id="4" name="ZoneTexte 3"/>
          <p:cNvSpPr txBox="1"/>
          <p:nvPr/>
        </p:nvSpPr>
        <p:spPr>
          <a:xfrm>
            <a:off x="714348" y="3571876"/>
            <a:ext cx="7358114" cy="2308324"/>
          </a:xfrm>
          <a:prstGeom prst="rect">
            <a:avLst/>
          </a:prstGeom>
          <a:noFill/>
        </p:spPr>
        <p:txBody>
          <a:bodyPr wrap="square" rtlCol="0">
            <a:spAutoFit/>
          </a:bodyPr>
          <a:lstStyle/>
          <a:p>
            <a:r>
              <a:rPr lang="fr-FR" dirty="0" smtClean="0"/>
              <a:t>v.17</a:t>
            </a:r>
          </a:p>
          <a:p>
            <a:pPr algn="r" rtl="1"/>
            <a:r>
              <a:rPr lang="he-IL" dirty="0" smtClean="0">
                <a:latin typeface="SBL Hebrew" pitchFamily="2" charset="-79"/>
                <a:cs typeface="SBL Hebrew" pitchFamily="2" charset="-79"/>
              </a:rPr>
              <a:t>הִנֵּ֥ה לְשָׁלֹ֖ום מַר־לִ֣י מָ֑ר וְאַתָּ֞ה חָשַׁ֤קְתָּ נַפְשִׁי֙ מִשַּׁ֣חַת בְּלִ֔י כִּ֥י הִשְׁלַ֛כְתָּ אַחֲרֵ֥י גֵוְךָ֖ כָּל־חֲטָאָֽי׃</a:t>
            </a:r>
            <a:endParaRPr lang="fr-FR" dirty="0" smtClean="0">
              <a:latin typeface="SBL Hebrew" pitchFamily="2" charset="-79"/>
              <a:cs typeface="SBL Hebrew" pitchFamily="2" charset="-79"/>
            </a:endParaRPr>
          </a:p>
          <a:p>
            <a:pPr algn="r" rtl="1"/>
            <a:endParaRPr lang="fr-FR" dirty="0" smtClean="0">
              <a:latin typeface="SBL Hebrew" pitchFamily="2" charset="-79"/>
              <a:cs typeface="SBL Hebrew" pitchFamily="2" charset="-79"/>
            </a:endParaRPr>
          </a:p>
          <a:p>
            <a:r>
              <a:rPr lang="fr-FR" sz="2400" b="1" dirty="0" smtClean="0"/>
              <a:t>Voici ; mon amertume amère </a:t>
            </a:r>
            <a:r>
              <a:rPr lang="fr-FR" sz="2400" b="1" dirty="0" smtClean="0">
                <a:solidFill>
                  <a:srgbClr val="C00000"/>
                </a:solidFill>
              </a:rPr>
              <a:t>vers une paix</a:t>
            </a:r>
            <a:r>
              <a:rPr lang="fr-FR" sz="2400" b="1" dirty="0" smtClean="0"/>
              <a:t>, et toi tu t’es </a:t>
            </a:r>
            <a:r>
              <a:rPr lang="fr-FR" sz="2400" b="1" dirty="0" smtClean="0">
                <a:solidFill>
                  <a:srgbClr val="C00000"/>
                </a:solidFill>
              </a:rPr>
              <a:t>épris de mon âme</a:t>
            </a:r>
            <a:r>
              <a:rPr lang="fr-FR" sz="2400" b="1" dirty="0" smtClean="0"/>
              <a:t> ; du milieu de la fosse : rien ! car tu as </a:t>
            </a:r>
            <a:r>
              <a:rPr lang="fr-FR" sz="2400" b="1" dirty="0" smtClean="0">
                <a:solidFill>
                  <a:srgbClr val="C00000"/>
                </a:solidFill>
              </a:rPr>
              <a:t>jeté derrière ton dos tous mes péchés</a:t>
            </a:r>
            <a:r>
              <a:rPr lang="fr-FR" sz="2400" b="1" dirty="0" smtClean="0"/>
              <a:t>.</a:t>
            </a:r>
            <a:endParaRPr lang="fr-FR" sz="2400" dirty="0" smtClean="0"/>
          </a:p>
          <a:p>
            <a:endParaRPr lang="fr-FR" dirty="0"/>
          </a:p>
        </p:txBody>
      </p:sp>
      <p:sp>
        <p:nvSpPr>
          <p:cNvPr id="5" name="ZoneTexte 4"/>
          <p:cNvSpPr txBox="1"/>
          <p:nvPr/>
        </p:nvSpPr>
        <p:spPr>
          <a:xfrm>
            <a:off x="714348" y="1428736"/>
            <a:ext cx="7929618" cy="2308324"/>
          </a:xfrm>
          <a:prstGeom prst="rect">
            <a:avLst/>
          </a:prstGeom>
          <a:noFill/>
        </p:spPr>
        <p:txBody>
          <a:bodyPr wrap="square" rtlCol="0">
            <a:spAutoFit/>
          </a:bodyPr>
          <a:lstStyle/>
          <a:p>
            <a:r>
              <a:rPr lang="fr-FR" dirty="0" smtClean="0"/>
              <a:t>v.16</a:t>
            </a:r>
          </a:p>
          <a:p>
            <a:pPr algn="r" rtl="1"/>
            <a:r>
              <a:rPr lang="he-IL" dirty="0" smtClean="0">
                <a:latin typeface="SBL Hebrew" pitchFamily="2" charset="-79"/>
                <a:cs typeface="SBL Hebrew" pitchFamily="2" charset="-79"/>
              </a:rPr>
              <a:t>אֲדֹנָ֖י עֲלֵיהֶ֣ם יִֽחְי֑וּ וּלְכָל־בָּהֶן֙ חַיֵּ֣י רוּחִ֔י וְתַחֲלִימֵ֖נִי וְהַחֲיֵֽנִי׃</a:t>
            </a:r>
            <a:endParaRPr lang="fr-FR" dirty="0" smtClean="0">
              <a:latin typeface="SBL Hebrew" pitchFamily="2" charset="-79"/>
              <a:cs typeface="SBL Hebrew" pitchFamily="2" charset="-79"/>
            </a:endParaRPr>
          </a:p>
          <a:p>
            <a:pPr algn="r" rtl="1"/>
            <a:endParaRPr lang="fr-FR" dirty="0" smtClean="0">
              <a:latin typeface="SBL Hebrew" pitchFamily="2" charset="-79"/>
              <a:cs typeface="SBL Hebrew" pitchFamily="2" charset="-79"/>
            </a:endParaRPr>
          </a:p>
          <a:p>
            <a:r>
              <a:rPr lang="fr-FR" sz="2400" b="1" dirty="0" smtClean="0"/>
              <a:t>Adonaï est sur eux </a:t>
            </a:r>
            <a:r>
              <a:rPr lang="fr-FR" sz="2400" b="1" dirty="0" smtClean="0">
                <a:solidFill>
                  <a:srgbClr val="C00000"/>
                </a:solidFill>
              </a:rPr>
              <a:t>ils vivront</a:t>
            </a:r>
            <a:r>
              <a:rPr lang="fr-FR" sz="2400" b="1" dirty="0" smtClean="0"/>
              <a:t> ; et tu renforceras dans toutes choses la vie de mon esprit, tu me </a:t>
            </a:r>
            <a:r>
              <a:rPr lang="fr-FR" sz="2400" b="1" dirty="0" smtClean="0">
                <a:solidFill>
                  <a:srgbClr val="C00000"/>
                </a:solidFill>
              </a:rPr>
              <a:t>renforceras</a:t>
            </a:r>
            <a:r>
              <a:rPr lang="fr-FR" sz="2400" b="1" dirty="0" smtClean="0"/>
              <a:t>, fais-moi </a:t>
            </a:r>
            <a:r>
              <a:rPr lang="fr-FR" sz="2400" b="1" dirty="0" smtClean="0">
                <a:solidFill>
                  <a:srgbClr val="C00000"/>
                </a:solidFill>
              </a:rPr>
              <a:t>vivre</a:t>
            </a:r>
            <a:r>
              <a:rPr lang="fr-FR" sz="2400" b="1" dirty="0" smtClean="0"/>
              <a:t> !</a:t>
            </a:r>
            <a:endParaRPr lang="fr-FR" sz="2400" dirty="0" smtClean="0"/>
          </a:p>
          <a:p>
            <a:endParaRPr lang="fr-FR"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smtClean="0"/>
              <a:t>Ezékias - </a:t>
            </a:r>
            <a:r>
              <a:rPr lang="he-IL" b="1" dirty="0" smtClean="0"/>
              <a:t>חִזְקִיָּה </a:t>
            </a:r>
            <a:r>
              <a:rPr lang="fr-FR" b="1" dirty="0" smtClean="0"/>
              <a:t> (</a:t>
            </a:r>
            <a:r>
              <a:rPr lang="fr-FR" b="1" dirty="0" err="1" smtClean="0"/>
              <a:t>Ḥizqiyyah</a:t>
            </a:r>
            <a:r>
              <a:rPr lang="fr-FR" b="1" dirty="0" smtClean="0"/>
              <a:t>) </a:t>
            </a:r>
            <a:endParaRPr lang="fr-FR" b="1" dirty="0"/>
          </a:p>
        </p:txBody>
      </p:sp>
      <p:sp>
        <p:nvSpPr>
          <p:cNvPr id="3" name="Espace réservé du contenu 2"/>
          <p:cNvSpPr>
            <a:spLocks noGrp="1"/>
          </p:cNvSpPr>
          <p:nvPr>
            <p:ph idx="1"/>
          </p:nvPr>
        </p:nvSpPr>
        <p:spPr/>
        <p:txBody>
          <a:bodyPr>
            <a:normAutofit lnSpcReduction="10000"/>
          </a:bodyPr>
          <a:lstStyle/>
          <a:p>
            <a:r>
              <a:rPr lang="fr-FR" dirty="0" smtClean="0"/>
              <a:t>12</a:t>
            </a:r>
            <a:r>
              <a:rPr lang="fr-FR" baseline="30000" dirty="0" smtClean="0"/>
              <a:t>ème</a:t>
            </a:r>
            <a:r>
              <a:rPr lang="fr-FR" dirty="0" smtClean="0"/>
              <a:t> roi de Juda (capitale Jérusalem)</a:t>
            </a:r>
          </a:p>
          <a:p>
            <a:r>
              <a:rPr lang="fr-FR" dirty="0" smtClean="0"/>
              <a:t>Règne </a:t>
            </a:r>
            <a:r>
              <a:rPr lang="fr-FR" dirty="0" smtClean="0"/>
              <a:t>de 29 années (716-687</a:t>
            </a:r>
            <a:r>
              <a:rPr lang="fr-FR" dirty="0" smtClean="0"/>
              <a:t>)</a:t>
            </a:r>
          </a:p>
          <a:p>
            <a:r>
              <a:rPr lang="fr-FR" dirty="0" smtClean="0"/>
              <a:t>Roi fidèle et droit</a:t>
            </a:r>
          </a:p>
          <a:p>
            <a:r>
              <a:rPr lang="fr-FR" dirty="0" smtClean="0"/>
              <a:t>Reforme religieuse</a:t>
            </a:r>
          </a:p>
          <a:p>
            <a:r>
              <a:rPr lang="fr-FR" dirty="0" smtClean="0"/>
              <a:t>Succès militaire</a:t>
            </a:r>
          </a:p>
          <a:p>
            <a:r>
              <a:rPr lang="fr-FR" dirty="0" smtClean="0"/>
              <a:t>Rébellion contre le roi assyrien</a:t>
            </a:r>
          </a:p>
          <a:p>
            <a:r>
              <a:rPr lang="fr-FR" dirty="0" smtClean="0"/>
              <a:t>701 Jérusalem </a:t>
            </a:r>
            <a:r>
              <a:rPr lang="fr-FR" dirty="0" smtClean="0"/>
              <a:t>assiégée [prière] </a:t>
            </a:r>
            <a:r>
              <a:rPr lang="fr-FR" dirty="0" smtClean="0"/>
              <a:t>et </a:t>
            </a:r>
            <a:r>
              <a:rPr lang="fr-FR" dirty="0" smtClean="0"/>
              <a:t>épargnée</a:t>
            </a:r>
          </a:p>
          <a:p>
            <a:r>
              <a:rPr lang="fr-FR" dirty="0" smtClean="0"/>
              <a:t>Maladie grave [prière]</a:t>
            </a:r>
            <a:endParaRPr lang="fr-FR" dirty="0"/>
          </a:p>
        </p:txBody>
      </p:sp>
      <p:sp>
        <p:nvSpPr>
          <p:cNvPr id="4" name="Espace réservé du numéro de diapositive 3"/>
          <p:cNvSpPr>
            <a:spLocks noGrp="1"/>
          </p:cNvSpPr>
          <p:nvPr>
            <p:ph type="sldNum" sz="quarter" idx="12"/>
          </p:nvPr>
        </p:nvSpPr>
        <p:spPr/>
        <p:txBody>
          <a:bodyPr/>
          <a:lstStyle/>
          <a:p>
            <a:fld id="{F1BDEC08-F88D-453F-90A9-F56111883A49}" type="slidenum">
              <a:rPr lang="fr-FR" smtClean="0"/>
              <a:pPr/>
              <a:t>2</a:t>
            </a:fld>
            <a:endParaRPr lang="fr-F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it-IT" b="1" dirty="0" smtClean="0">
                <a:solidFill>
                  <a:srgbClr val="000000"/>
                </a:solidFill>
              </a:rPr>
              <a:t>Première phase de l’expansion Néo-assyrienne (</a:t>
            </a:r>
            <a:r>
              <a:rPr lang="en-US" b="1" dirty="0" smtClean="0">
                <a:solidFill>
                  <a:srgbClr val="000000"/>
                </a:solidFill>
              </a:rPr>
              <a:t>X-</a:t>
            </a:r>
            <a:r>
              <a:rPr lang="en-US" b="1" dirty="0" err="1" smtClean="0">
                <a:solidFill>
                  <a:srgbClr val="000000"/>
                </a:solidFill>
              </a:rPr>
              <a:t>IXe</a:t>
            </a:r>
            <a:r>
              <a:rPr lang="en-US" b="1" dirty="0" smtClean="0">
                <a:solidFill>
                  <a:srgbClr val="000000"/>
                </a:solidFill>
              </a:rPr>
              <a:t> sec.)</a:t>
            </a:r>
            <a:endParaRPr lang="fr-FR" dirty="0"/>
          </a:p>
        </p:txBody>
      </p:sp>
      <p:sp>
        <p:nvSpPr>
          <p:cNvPr id="4" name="Espace réservé du numéro de diapositive 3"/>
          <p:cNvSpPr>
            <a:spLocks noGrp="1"/>
          </p:cNvSpPr>
          <p:nvPr>
            <p:ph type="sldNum" sz="quarter" idx="12"/>
          </p:nvPr>
        </p:nvSpPr>
        <p:spPr/>
        <p:txBody>
          <a:bodyPr/>
          <a:lstStyle/>
          <a:p>
            <a:fld id="{F1BDEC08-F88D-453F-90A9-F56111883A49}" type="slidenum">
              <a:rPr lang="fr-FR" smtClean="0"/>
              <a:pPr/>
              <a:t>3</a:t>
            </a:fld>
            <a:endParaRPr lang="fr-FR"/>
          </a:p>
        </p:txBody>
      </p:sp>
      <p:pic>
        <p:nvPicPr>
          <p:cNvPr id="5" name="Picture 2" descr="http://www.utexas.edu/courses/classicalarch/images2/MapNeoassyrian.gif">
            <a:hlinkClick r:id="rId2"/>
          </p:cNvPr>
          <p:cNvPicPr>
            <a:picLocks noGrp="1" noChangeAspect="1" noChangeArrowheads="1"/>
          </p:cNvPicPr>
          <p:nvPr>
            <p:ph idx="1"/>
          </p:nvPr>
        </p:nvPicPr>
        <p:blipFill>
          <a:blip r:embed="rId3">
            <a:extLst>
              <a:ext uri="{28A0092B-C50C-407E-A947-70E740481C1C}">
                <a14:useLocalDpi xmlns="" xmlns:a14="http://schemas.microsoft.com/office/drawing/2010/main" val="0"/>
              </a:ext>
            </a:extLst>
          </a:blip>
          <a:srcRect/>
          <a:stretch>
            <a:fillRect/>
          </a:stretch>
        </p:blipFill>
        <p:spPr bwMode="auto">
          <a:xfrm>
            <a:off x="1571604" y="1571612"/>
            <a:ext cx="6120888" cy="5114948"/>
          </a:xfrm>
          <a:prstGeom prst="rect">
            <a:avLst/>
          </a:prstGeom>
          <a:noFill/>
          <a:extLst>
            <a:ext uri="{909E8E84-426E-40DD-AFC4-6F175D3DCCD1}">
              <a14:hiddenFill xmlns="" xmlns:a14="http://schemas.microsoft.com/office/drawing/2010/main">
                <a:solidFill>
                  <a:srgbClr val="FFFFFF"/>
                </a:solidFill>
              </a14:hiddenFill>
            </a:ext>
          </a:extLst>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b="1" dirty="0" smtClean="0"/>
              <a:t>Seconde phase de l’expansion Néo-assyrienne (VIII-VIIe s.)</a:t>
            </a:r>
            <a:endParaRPr lang="fr-FR" b="1" dirty="0"/>
          </a:p>
        </p:txBody>
      </p:sp>
      <p:sp>
        <p:nvSpPr>
          <p:cNvPr id="4" name="Espace réservé du numéro de diapositive 3"/>
          <p:cNvSpPr>
            <a:spLocks noGrp="1"/>
          </p:cNvSpPr>
          <p:nvPr>
            <p:ph type="sldNum" sz="quarter" idx="12"/>
          </p:nvPr>
        </p:nvSpPr>
        <p:spPr/>
        <p:txBody>
          <a:bodyPr/>
          <a:lstStyle/>
          <a:p>
            <a:fld id="{F1BDEC08-F88D-453F-90A9-F56111883A49}" type="slidenum">
              <a:rPr lang="fr-FR" smtClean="0"/>
              <a:pPr/>
              <a:t>4</a:t>
            </a:fld>
            <a:endParaRPr lang="fr-FR"/>
          </a:p>
        </p:txBody>
      </p:sp>
      <p:pic>
        <p:nvPicPr>
          <p:cNvPr id="5" name="Picture 2" descr="http://www.imninalu.net/maps_file/Assyria_TP-III.jpg">
            <a:hlinkClick r:id="rId2"/>
          </p:cNvPr>
          <p:cNvPicPr>
            <a:picLocks noGrp="1" noChangeAspect="1" noChangeArrowheads="1"/>
          </p:cNvPicPr>
          <p:nvPr>
            <p:ph idx="1"/>
          </p:nvPr>
        </p:nvPicPr>
        <p:blipFill>
          <a:blip r:embed="rId3">
            <a:extLst>
              <a:ext uri="{28A0092B-C50C-407E-A947-70E740481C1C}">
                <a14:useLocalDpi xmlns="" xmlns:a14="http://schemas.microsoft.com/office/drawing/2010/main" val="0"/>
              </a:ext>
            </a:extLst>
          </a:blip>
          <a:srcRect/>
          <a:stretch>
            <a:fillRect/>
          </a:stretch>
        </p:blipFill>
        <p:spPr bwMode="auto">
          <a:xfrm>
            <a:off x="1571604" y="1634779"/>
            <a:ext cx="6176421" cy="5223221"/>
          </a:xfrm>
          <a:prstGeom prst="rect">
            <a:avLst/>
          </a:prstGeom>
          <a:noFill/>
          <a:extLst>
            <a:ext uri="{909E8E84-426E-40DD-AFC4-6F175D3DCCD1}">
              <a14:hiddenFill xmlns="" xmlns:a14="http://schemas.microsoft.com/office/drawing/2010/main">
                <a:solidFill>
                  <a:srgbClr val="FFFFFF"/>
                </a:solidFill>
              </a14:hiddenFill>
            </a:ext>
          </a:extLst>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28596" y="357166"/>
            <a:ext cx="3900486" cy="1143000"/>
          </a:xfrm>
        </p:spPr>
        <p:txBody>
          <a:bodyPr>
            <a:normAutofit fontScale="90000"/>
          </a:bodyPr>
          <a:lstStyle/>
          <a:p>
            <a:r>
              <a:rPr lang="fr-FR" b="1" dirty="0" smtClean="0"/>
              <a:t>Sennachérib entre en Judée (701) </a:t>
            </a:r>
            <a:endParaRPr lang="fr-FR" b="1" dirty="0"/>
          </a:p>
        </p:txBody>
      </p:sp>
      <p:sp>
        <p:nvSpPr>
          <p:cNvPr id="4" name="Espace réservé du numéro de diapositive 3"/>
          <p:cNvSpPr>
            <a:spLocks noGrp="1"/>
          </p:cNvSpPr>
          <p:nvPr>
            <p:ph type="sldNum" sz="quarter" idx="12"/>
          </p:nvPr>
        </p:nvSpPr>
        <p:spPr/>
        <p:txBody>
          <a:bodyPr/>
          <a:lstStyle/>
          <a:p>
            <a:fld id="{F1BDEC08-F88D-453F-90A9-F56111883A49}" type="slidenum">
              <a:rPr lang="fr-FR" smtClean="0"/>
              <a:pPr/>
              <a:t>5</a:t>
            </a:fld>
            <a:endParaRPr lang="fr-FR"/>
          </a:p>
        </p:txBody>
      </p:sp>
      <p:pic>
        <p:nvPicPr>
          <p:cNvPr id="5" name="Picture 4"/>
          <p:cNvPicPr>
            <a:picLocks noGrp="1" noChangeAspect="1" noChangeArrowheads="1"/>
          </p:cNvPicPr>
          <p:nvPr>
            <p:ph idx="1"/>
          </p:nvPr>
        </p:nvPicPr>
        <p:blipFill>
          <a:blip r:embed="rId2">
            <a:lum contrast="42000"/>
            <a:extLst>
              <a:ext uri="{28A0092B-C50C-407E-A947-70E740481C1C}">
                <a14:useLocalDpi xmlns="" xmlns:a14="http://schemas.microsoft.com/office/drawing/2010/main" val="0"/>
              </a:ext>
            </a:extLst>
          </a:blip>
          <a:srcRect/>
          <a:stretch>
            <a:fillRect/>
          </a:stretch>
        </p:blipFill>
        <p:spPr>
          <a:xfrm>
            <a:off x="4788203" y="0"/>
            <a:ext cx="4355798" cy="6858000"/>
          </a:xfrm>
          <a:noFill/>
        </p:spPr>
      </p:pic>
      <p:pic>
        <p:nvPicPr>
          <p:cNvPr id="6" name="Picture 4" descr="Risultati immagini per conquista di lachish">
            <a:hlinkClick r:id="rId3"/>
            <a:extLst>
              <a:ext uri="{FF2B5EF4-FFF2-40B4-BE49-F238E27FC236}">
                <a16:creationId xmlns="" xmlns:a16="http://schemas.microsoft.com/office/drawing/2014/main" id="{73865E6B-038B-44C5-8628-62D5A3710D68}"/>
              </a:ext>
            </a:extLst>
          </p:cNvPr>
          <p:cNvPicPr>
            <a:picLocks noChangeAspect="1" noChangeArrowheads="1"/>
          </p:cNvPicPr>
          <p:nvPr/>
        </p:nvPicPr>
        <p:blipFill>
          <a:blip r:embed="rId4">
            <a:extLst>
              <a:ext uri="{28A0092B-C50C-407E-A947-70E740481C1C}">
                <a14:useLocalDpi xmlns="" xmlns:a14="http://schemas.microsoft.com/office/drawing/2010/main" val="0"/>
              </a:ext>
            </a:extLst>
          </a:blip>
          <a:srcRect/>
          <a:stretch>
            <a:fillRect/>
          </a:stretch>
        </p:blipFill>
        <p:spPr bwMode="auto">
          <a:xfrm>
            <a:off x="285720" y="2500306"/>
            <a:ext cx="4283968" cy="3221476"/>
          </a:xfrm>
          <a:prstGeom prst="rect">
            <a:avLst/>
          </a:prstGeom>
          <a:noFill/>
          <a:extLst>
            <a:ext uri="{909E8E84-426E-40DD-AFC4-6F175D3DCCD1}">
              <a14:hiddenFill xmlns="" xmlns:a14="http://schemas.microsoft.com/office/drawing/2010/main">
                <a:solidFill>
                  <a:srgbClr val="FFFFFF"/>
                </a:solidFill>
              </a14:hiddenFill>
            </a:ext>
          </a:extLst>
        </p:spPr>
      </p:pic>
      <p:sp>
        <p:nvSpPr>
          <p:cNvPr id="7" name="ZoneTexte 6"/>
          <p:cNvSpPr txBox="1"/>
          <p:nvPr/>
        </p:nvSpPr>
        <p:spPr>
          <a:xfrm>
            <a:off x="2928926" y="5929330"/>
            <a:ext cx="1590948" cy="369332"/>
          </a:xfrm>
          <a:prstGeom prst="rect">
            <a:avLst/>
          </a:prstGeom>
          <a:noFill/>
        </p:spPr>
        <p:txBody>
          <a:bodyPr wrap="none" rtlCol="0">
            <a:spAutoFit/>
          </a:bodyPr>
          <a:lstStyle/>
          <a:p>
            <a:r>
              <a:rPr lang="fr-FR" dirty="0" smtClean="0"/>
              <a:t>Règne 705-681</a:t>
            </a:r>
            <a:endParaRPr lang="fr-F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sz="4000" b="1" dirty="0" smtClean="0"/>
              <a:t>Les prières du roi Ezékias dans l’AT</a:t>
            </a:r>
            <a:endParaRPr lang="fr-FR" sz="4000" b="1" dirty="0"/>
          </a:p>
        </p:txBody>
      </p:sp>
      <p:sp>
        <p:nvSpPr>
          <p:cNvPr id="4" name="ZoneTexte 3"/>
          <p:cNvSpPr txBox="1"/>
          <p:nvPr/>
        </p:nvSpPr>
        <p:spPr>
          <a:xfrm>
            <a:off x="428596" y="1500174"/>
            <a:ext cx="1643074" cy="1169551"/>
          </a:xfrm>
          <a:prstGeom prst="rect">
            <a:avLst/>
          </a:prstGeom>
          <a:noFill/>
          <a:ln>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ln>
        </p:spPr>
        <p:txBody>
          <a:bodyPr wrap="square" rtlCol="0">
            <a:spAutoFit/>
          </a:bodyPr>
          <a:lstStyle/>
          <a:p>
            <a:r>
              <a:rPr lang="fr-FR" sz="1400" b="1" dirty="0" smtClean="0"/>
              <a:t>2 R 19,1 = Is 37,1</a:t>
            </a:r>
          </a:p>
          <a:p>
            <a:r>
              <a:rPr lang="fr-FR" sz="1400" dirty="0" smtClean="0"/>
              <a:t>Le </a:t>
            </a:r>
            <a:r>
              <a:rPr lang="fr-FR" sz="1400" dirty="0"/>
              <a:t>roi déchira ses vêtements, revêtit le sac et se rendit au Temple</a:t>
            </a:r>
          </a:p>
        </p:txBody>
      </p:sp>
      <p:sp>
        <p:nvSpPr>
          <p:cNvPr id="5" name="ZoneTexte 4"/>
          <p:cNvSpPr txBox="1"/>
          <p:nvPr/>
        </p:nvSpPr>
        <p:spPr>
          <a:xfrm>
            <a:off x="500034" y="2786058"/>
            <a:ext cx="4643470" cy="2462213"/>
          </a:xfrm>
          <a:prstGeom prst="rect">
            <a:avLst/>
          </a:prstGeom>
          <a:noFill/>
          <a:ln>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ln>
        </p:spPr>
        <p:txBody>
          <a:bodyPr wrap="square" rtlCol="0">
            <a:spAutoFit/>
          </a:bodyPr>
          <a:lstStyle/>
          <a:p>
            <a:pPr algn="just"/>
            <a:r>
              <a:rPr lang="fr-FR" sz="1100" b="1" dirty="0" smtClean="0"/>
              <a:t>2 R 19,15-19 = Is 37,16-20</a:t>
            </a:r>
          </a:p>
          <a:p>
            <a:pPr algn="just"/>
            <a:r>
              <a:rPr lang="fr-FR" sz="1100" dirty="0" smtClean="0"/>
              <a:t>« </a:t>
            </a:r>
            <a:r>
              <a:rPr lang="fr-FR" sz="1100" dirty="0"/>
              <a:t>SEIGNEUR, Dieu d’Israël, toi qui sièges sur les chérubins, tu es le seul Dieu de tous les royaumes de la terre, car c’est toi qui as fait le ciel et la terre. </a:t>
            </a:r>
          </a:p>
          <a:p>
            <a:pPr algn="just"/>
            <a:r>
              <a:rPr lang="fr-FR" sz="1100" baseline="30000" dirty="0"/>
              <a:t>16</a:t>
            </a:r>
            <a:r>
              <a:rPr lang="fr-FR" sz="1100" dirty="0"/>
              <a:t>Tends l’oreille, SEIGNEUR, et écoute ; ouvre les yeux, SEIGNEUR, et regarde !</a:t>
            </a:r>
          </a:p>
          <a:p>
            <a:pPr algn="just"/>
            <a:r>
              <a:rPr lang="fr-FR" sz="1100" dirty="0"/>
              <a:t>Entends les paroles de Sennachérib qui a envoyé insulter le Dieu Vivant !</a:t>
            </a:r>
          </a:p>
          <a:p>
            <a:pPr algn="just"/>
            <a:r>
              <a:rPr lang="fr-FR" sz="1100" baseline="30000" dirty="0"/>
              <a:t>17</a:t>
            </a:r>
            <a:r>
              <a:rPr lang="fr-FR" sz="1100" dirty="0"/>
              <a:t>Il est vrai, SEIGNEUR, que les rois d’Assyrie ont dévasté les nations et leurs pays. </a:t>
            </a:r>
          </a:p>
          <a:p>
            <a:pPr algn="just"/>
            <a:r>
              <a:rPr lang="fr-FR" sz="1100" baseline="30000" dirty="0"/>
              <a:t>18</a:t>
            </a:r>
            <a:r>
              <a:rPr lang="fr-FR" sz="1100" dirty="0"/>
              <a:t>Ils ont livré au feu leurs dieux, mais ces dieux n’étaient pas Dieu ; ils n’étaient que l’œuvre des mains de l’homme, du bois et de la pierre, et les rois d’Assyrie les ont détruits.</a:t>
            </a:r>
          </a:p>
          <a:p>
            <a:pPr algn="just"/>
            <a:r>
              <a:rPr lang="fr-FR" sz="1100" baseline="30000" dirty="0"/>
              <a:t>19</a:t>
            </a:r>
            <a:r>
              <a:rPr lang="fr-FR" sz="1100" dirty="0"/>
              <a:t>Mais toi, SEIGNEUR, notre Dieu, sauve-nous des mains de Sennachérib, et tous les royaumes de la terre connaîtront que seul, ô SEIGNEUR, tu es Dieu. »</a:t>
            </a:r>
            <a:r>
              <a:rPr lang="fr-FR" sz="1100" baseline="30000" dirty="0"/>
              <a:t> </a:t>
            </a:r>
            <a:r>
              <a:rPr lang="fr-FR" sz="1100" dirty="0"/>
              <a:t>(2 R 19,15-19)</a:t>
            </a:r>
          </a:p>
          <a:p>
            <a:pPr algn="just"/>
            <a:endParaRPr lang="fr-FR" sz="1100" dirty="0"/>
          </a:p>
        </p:txBody>
      </p:sp>
      <p:sp>
        <p:nvSpPr>
          <p:cNvPr id="6" name="ZoneTexte 5"/>
          <p:cNvSpPr txBox="1"/>
          <p:nvPr/>
        </p:nvSpPr>
        <p:spPr>
          <a:xfrm>
            <a:off x="5214942" y="1500174"/>
            <a:ext cx="3714776" cy="4832092"/>
          </a:xfrm>
          <a:prstGeom prst="rect">
            <a:avLst/>
          </a:prstGeom>
          <a:noFill/>
          <a:ln>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ln>
        </p:spPr>
        <p:txBody>
          <a:bodyPr wrap="square" rtlCol="0">
            <a:spAutoFit/>
          </a:bodyPr>
          <a:lstStyle/>
          <a:p>
            <a:r>
              <a:rPr lang="fr-FR" sz="1100" b="1" dirty="0" smtClean="0"/>
              <a:t>Is 38,9-20</a:t>
            </a:r>
          </a:p>
          <a:p>
            <a:pPr algn="just"/>
            <a:r>
              <a:rPr lang="fr-FR" sz="1100" dirty="0"/>
              <a:t>Poème d’Ezékias, roi de Juda, lorsqu’il fut malade et survécut à sa maladie. Moi, j’ai dit: au meilleur temps de ma vie, je dois m’en aller. Je suis assigné aux portes du séjour des morts, pour le reste de mes années. J’ai dit: je ne verrai plus le SEIGNEUR sur la terre des vivants. Je ne pourrai plus voir un visage d’homme parmi les habitants du pays où tout s’arrête. Ma vie est arrachée et emportée loin de moi comme une tente de berger. Comme un tisserand, j’arrive au bout du rouleau de ma vie, et les fils de chaîne sont coupés. Du jour à la nuit, tu en auras fini avec moi. Avant le matin, je serai réduit à rien. Comme le lion, il a broyé tous mes os. Du jour à la nuit, tu en auras fini avec moi. Comme l’hirondelle ou le passereau, je pépie, je roucoule comme la colombe. Mes yeux levés vers toi n’en peuvent plus: Seigneur, je suis écrasé, interviens pour moi! Que dirai-je pour qu’il me réponde, car c’est lui qui agit? Je dois traîner toutes mes années avec l’amertume qui est la mienne. «Le Seigneur est auprès des siens: ils vivront et son esprit animera tout ce qui est en eux», aussi tu me rétabliras et me feras revivre. Mon amertume s’est changée en salut. Tu t’es attaché à ma vie pour que j’évite la fosse et tu as jeté derrière toi tous mes péchés. Car le séjour des morts ne peut pas te louer ni la Mort te célébrer. Ceux qui sont descendus dans la tombe n’espèrent plus en ta fidélité. Le vivant, lui seul, te loue, comme moi aujourd’hui. Le père fera connaître à ses fils ta fidélité. SEIGNEUR puisque tu m’as sauvé, faisons retentir nos instruments tous les jours de notre vie, devant la Maison du SEIGNEUR.</a:t>
            </a:r>
          </a:p>
        </p:txBody>
      </p:sp>
      <p:sp>
        <p:nvSpPr>
          <p:cNvPr id="7" name="ZoneTexte 6"/>
          <p:cNvSpPr txBox="1"/>
          <p:nvPr/>
        </p:nvSpPr>
        <p:spPr>
          <a:xfrm>
            <a:off x="1071538" y="5429264"/>
            <a:ext cx="2928958" cy="1169551"/>
          </a:xfrm>
          <a:prstGeom prst="rect">
            <a:avLst/>
          </a:prstGeom>
          <a:noFill/>
          <a:ln>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ln>
        </p:spPr>
        <p:txBody>
          <a:bodyPr wrap="square" rtlCol="0">
            <a:spAutoFit/>
          </a:bodyPr>
          <a:lstStyle/>
          <a:p>
            <a:r>
              <a:rPr lang="fr-FR" sz="1400" b="1" dirty="0" smtClean="0"/>
              <a:t>2 R 20,3 = Is 38,3</a:t>
            </a:r>
          </a:p>
          <a:p>
            <a:r>
              <a:rPr lang="fr-FR" sz="1400" dirty="0" smtClean="0"/>
              <a:t>Ah </a:t>
            </a:r>
            <a:r>
              <a:rPr lang="fr-FR" sz="1400" dirty="0"/>
              <a:t>! SEIGNEUR, daigne te souvenir que j’ai marché en ta présence avec loyauté et d’un cœur intègre et que j’ai fait ce qui est bien à tes yeux.</a:t>
            </a:r>
          </a:p>
        </p:txBody>
      </p:sp>
      <p:sp>
        <p:nvSpPr>
          <p:cNvPr id="8" name="ZoneTexte 7"/>
          <p:cNvSpPr txBox="1"/>
          <p:nvPr/>
        </p:nvSpPr>
        <p:spPr>
          <a:xfrm>
            <a:off x="2214546" y="1500174"/>
            <a:ext cx="2928958" cy="1015663"/>
          </a:xfrm>
          <a:prstGeom prst="rect">
            <a:avLst/>
          </a:prstGeom>
          <a:noFill/>
          <a:ln>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ln>
        </p:spPr>
        <p:txBody>
          <a:bodyPr wrap="square" rtlCol="0">
            <a:spAutoFit/>
          </a:bodyPr>
          <a:lstStyle/>
          <a:p>
            <a:r>
              <a:rPr lang="fr-FR" sz="1200" b="1" dirty="0" smtClean="0"/>
              <a:t>2 Chr 32,20 </a:t>
            </a:r>
          </a:p>
          <a:p>
            <a:r>
              <a:rPr lang="fr-FR" sz="1200" dirty="0" smtClean="0"/>
              <a:t>Le roi Ezékias et le prophète Isaïe, fils d’</a:t>
            </a:r>
            <a:r>
              <a:rPr lang="fr-FR" sz="1200" dirty="0" err="1" smtClean="0"/>
              <a:t>Amoç</a:t>
            </a:r>
            <a:r>
              <a:rPr lang="fr-FR" sz="1200" dirty="0" smtClean="0"/>
              <a:t>, prièrent à ce sujet et crièrent vers les cieux.</a:t>
            </a:r>
          </a:p>
          <a:p>
            <a:endParaRPr lang="fr-FR" sz="1200" dirty="0"/>
          </a:p>
        </p:txBody>
      </p:sp>
      <p:sp>
        <p:nvSpPr>
          <p:cNvPr id="9" name="Espace réservé du numéro de diapositive 8"/>
          <p:cNvSpPr>
            <a:spLocks noGrp="1"/>
          </p:cNvSpPr>
          <p:nvPr>
            <p:ph type="sldNum" sz="quarter" idx="12"/>
          </p:nvPr>
        </p:nvSpPr>
        <p:spPr/>
        <p:txBody>
          <a:bodyPr/>
          <a:lstStyle/>
          <a:p>
            <a:fld id="{F1BDEC08-F88D-453F-90A9-F56111883A49}" type="slidenum">
              <a:rPr lang="fr-FR" smtClean="0"/>
              <a:pPr/>
              <a:t>6</a:t>
            </a:fld>
            <a:endParaRPr lang="fr-F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b="1" dirty="0" smtClean="0"/>
              <a:t>La prière non conservée </a:t>
            </a:r>
            <a:br>
              <a:rPr lang="fr-FR" b="1" dirty="0" smtClean="0"/>
            </a:br>
            <a:r>
              <a:rPr lang="fr-FR" b="1" dirty="0" smtClean="0"/>
              <a:t>dans le texte biblique</a:t>
            </a:r>
            <a:endParaRPr lang="fr-FR" b="1" dirty="0"/>
          </a:p>
        </p:txBody>
      </p:sp>
      <p:sp>
        <p:nvSpPr>
          <p:cNvPr id="6" name="ZoneTexte 5"/>
          <p:cNvSpPr txBox="1"/>
          <p:nvPr/>
        </p:nvSpPr>
        <p:spPr>
          <a:xfrm>
            <a:off x="785786" y="1785926"/>
            <a:ext cx="2643206" cy="1938992"/>
          </a:xfrm>
          <a:prstGeom prst="rect">
            <a:avLst/>
          </a:prstGeom>
          <a:noFill/>
        </p:spPr>
        <p:txBody>
          <a:bodyPr wrap="square" rtlCol="0">
            <a:spAutoFit/>
          </a:bodyPr>
          <a:lstStyle/>
          <a:p>
            <a:r>
              <a:rPr lang="fr-FR" sz="2000" b="1" dirty="0" smtClean="0"/>
              <a:t>2 R 19,1 = Is 37,1</a:t>
            </a:r>
          </a:p>
          <a:p>
            <a:endParaRPr lang="fr-FR" sz="2000" dirty="0" smtClean="0"/>
          </a:p>
          <a:p>
            <a:r>
              <a:rPr lang="fr-FR" sz="2000" dirty="0" smtClean="0"/>
              <a:t>Le </a:t>
            </a:r>
            <a:r>
              <a:rPr lang="fr-FR" sz="2000" dirty="0"/>
              <a:t>roi déchira ses vêtements, revêtit le sac </a:t>
            </a:r>
            <a:endParaRPr lang="fr-FR" sz="2000" dirty="0" smtClean="0"/>
          </a:p>
          <a:p>
            <a:r>
              <a:rPr lang="fr-FR" sz="2000" dirty="0" smtClean="0"/>
              <a:t>et </a:t>
            </a:r>
            <a:r>
              <a:rPr lang="fr-FR" sz="2000" dirty="0"/>
              <a:t>se rendit au Temple</a:t>
            </a:r>
          </a:p>
        </p:txBody>
      </p:sp>
      <p:sp>
        <p:nvSpPr>
          <p:cNvPr id="7" name="ZoneTexte 6"/>
          <p:cNvSpPr txBox="1"/>
          <p:nvPr/>
        </p:nvSpPr>
        <p:spPr>
          <a:xfrm>
            <a:off x="4714876" y="3643314"/>
            <a:ext cx="3143272" cy="2246769"/>
          </a:xfrm>
          <a:prstGeom prst="rect">
            <a:avLst/>
          </a:prstGeom>
          <a:noFill/>
        </p:spPr>
        <p:txBody>
          <a:bodyPr wrap="square" rtlCol="0">
            <a:spAutoFit/>
          </a:bodyPr>
          <a:lstStyle/>
          <a:p>
            <a:r>
              <a:rPr lang="fr-FR" sz="2000" b="1" dirty="0" smtClean="0"/>
              <a:t>2 Chr 32,20 </a:t>
            </a:r>
          </a:p>
          <a:p>
            <a:endParaRPr lang="fr-FR" sz="2000" dirty="0" smtClean="0"/>
          </a:p>
          <a:p>
            <a:r>
              <a:rPr lang="fr-FR" sz="2000" dirty="0" smtClean="0"/>
              <a:t>Le roi Ezékias et le prophète Isaïe, fils d’</a:t>
            </a:r>
            <a:r>
              <a:rPr lang="fr-FR" sz="2000" dirty="0" err="1" smtClean="0"/>
              <a:t>Amoç</a:t>
            </a:r>
            <a:r>
              <a:rPr lang="fr-FR" sz="2000" dirty="0" smtClean="0"/>
              <a:t>, </a:t>
            </a:r>
          </a:p>
          <a:p>
            <a:r>
              <a:rPr lang="fr-FR" sz="2000" dirty="0" smtClean="0"/>
              <a:t>prièrent à ce sujet et crièrent vers les cieux.</a:t>
            </a:r>
          </a:p>
          <a:p>
            <a:endParaRPr lang="fr-FR" sz="2000" dirty="0"/>
          </a:p>
        </p:txBody>
      </p:sp>
      <p:sp>
        <p:nvSpPr>
          <p:cNvPr id="5" name="Espace réservé du numéro de diapositive 4"/>
          <p:cNvSpPr>
            <a:spLocks noGrp="1"/>
          </p:cNvSpPr>
          <p:nvPr>
            <p:ph type="sldNum" sz="quarter" idx="12"/>
          </p:nvPr>
        </p:nvSpPr>
        <p:spPr/>
        <p:txBody>
          <a:bodyPr/>
          <a:lstStyle/>
          <a:p>
            <a:fld id="{F1BDEC08-F88D-453F-90A9-F56111883A49}" type="slidenum">
              <a:rPr lang="fr-FR" smtClean="0"/>
              <a:pPr/>
              <a:t>7</a:t>
            </a:fld>
            <a:endParaRPr lang="fr-F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smtClean="0"/>
              <a:t>Première prière d’Ezékias</a:t>
            </a:r>
            <a:endParaRPr lang="fr-FR" b="1" dirty="0"/>
          </a:p>
        </p:txBody>
      </p:sp>
      <p:sp>
        <p:nvSpPr>
          <p:cNvPr id="6" name="ZoneTexte 5"/>
          <p:cNvSpPr txBox="1"/>
          <p:nvPr/>
        </p:nvSpPr>
        <p:spPr>
          <a:xfrm>
            <a:off x="785786" y="2000240"/>
            <a:ext cx="7786742" cy="4062651"/>
          </a:xfrm>
          <a:prstGeom prst="rect">
            <a:avLst/>
          </a:prstGeom>
          <a:noFill/>
        </p:spPr>
        <p:txBody>
          <a:bodyPr wrap="square" rtlCol="0">
            <a:spAutoFit/>
          </a:bodyPr>
          <a:lstStyle/>
          <a:p>
            <a:pPr algn="ctr"/>
            <a:r>
              <a:rPr lang="fr-FR" sz="2400" b="1" dirty="0" smtClean="0"/>
              <a:t>2 R 19,15-19 = Is 37,16-20</a:t>
            </a:r>
          </a:p>
          <a:p>
            <a:pPr algn="just"/>
            <a:endParaRPr lang="fr-FR" dirty="0" smtClean="0"/>
          </a:p>
          <a:p>
            <a:pPr algn="just"/>
            <a:r>
              <a:rPr lang="fr-FR" b="1" baseline="30000" dirty="0" smtClean="0"/>
              <a:t>15</a:t>
            </a:r>
            <a:r>
              <a:rPr lang="fr-FR" b="1" dirty="0" smtClean="0"/>
              <a:t>« </a:t>
            </a:r>
            <a:r>
              <a:rPr lang="fr-FR" b="1" dirty="0"/>
              <a:t>SEIGNEUR, Dieu d’Israël, toi qui sièges sur les chérubins, tu es le seul Dieu de tous les royaumes de la terre, car c’est toi qui as fait le ciel et la terre. </a:t>
            </a:r>
          </a:p>
          <a:p>
            <a:pPr algn="just"/>
            <a:r>
              <a:rPr lang="fr-FR" b="1" baseline="30000" dirty="0" smtClean="0"/>
              <a:t>16</a:t>
            </a:r>
            <a:r>
              <a:rPr lang="fr-FR" b="1" dirty="0" smtClean="0"/>
              <a:t>Tends </a:t>
            </a:r>
            <a:r>
              <a:rPr lang="fr-FR" b="1" dirty="0"/>
              <a:t>l’oreille, SEIGNEUR, et écoute ; ouvre les yeux, SEIGNEUR, et regarde !</a:t>
            </a:r>
          </a:p>
          <a:p>
            <a:pPr algn="just"/>
            <a:r>
              <a:rPr lang="fr-FR" b="1" dirty="0"/>
              <a:t>Entends les paroles de Sennachérib qui a envoyé insulter le Dieu Vivant !</a:t>
            </a:r>
          </a:p>
          <a:p>
            <a:pPr algn="just"/>
            <a:r>
              <a:rPr lang="fr-FR" b="1" baseline="30000" dirty="0"/>
              <a:t>17</a:t>
            </a:r>
            <a:r>
              <a:rPr lang="fr-FR" b="1" dirty="0"/>
              <a:t>Il est vrai, SEIGNEUR, que les rois d’Assyrie ont dévasté les nations et leurs pays. </a:t>
            </a:r>
          </a:p>
          <a:p>
            <a:pPr algn="just"/>
            <a:r>
              <a:rPr lang="fr-FR" b="1" baseline="30000" dirty="0"/>
              <a:t>18</a:t>
            </a:r>
            <a:r>
              <a:rPr lang="fr-FR" b="1" dirty="0"/>
              <a:t>Ils ont livré au feu leurs dieux, mais ces dieux n’étaient pas Dieu ; ils n’étaient que l’œuvre des mains de l’homme, du bois et de la pierre, et les rois d’Assyrie les ont détruits.</a:t>
            </a:r>
          </a:p>
          <a:p>
            <a:pPr algn="just"/>
            <a:r>
              <a:rPr lang="fr-FR" b="1" baseline="30000" dirty="0"/>
              <a:t>19</a:t>
            </a:r>
            <a:r>
              <a:rPr lang="fr-FR" b="1" dirty="0"/>
              <a:t>Mais toi, SEIGNEUR, notre Dieu, sauve-nous des mains de Sennachérib, et tous les royaumes de la terre connaîtront que seul, ô SEIGNEUR, tu es Dieu. </a:t>
            </a:r>
            <a:r>
              <a:rPr lang="fr-FR" b="1" dirty="0" smtClean="0"/>
              <a:t>»</a:t>
            </a:r>
            <a:endParaRPr lang="fr-FR" b="1" dirty="0"/>
          </a:p>
          <a:p>
            <a:pPr algn="just"/>
            <a:endParaRPr lang="fr-FR" dirty="0"/>
          </a:p>
        </p:txBody>
      </p:sp>
      <p:sp>
        <p:nvSpPr>
          <p:cNvPr id="4" name="Espace réservé du numéro de diapositive 3"/>
          <p:cNvSpPr>
            <a:spLocks noGrp="1"/>
          </p:cNvSpPr>
          <p:nvPr>
            <p:ph type="sldNum" sz="quarter" idx="12"/>
          </p:nvPr>
        </p:nvSpPr>
        <p:spPr/>
        <p:txBody>
          <a:bodyPr/>
          <a:lstStyle/>
          <a:p>
            <a:fld id="{F1BDEC08-F88D-453F-90A9-F56111883A49}" type="slidenum">
              <a:rPr lang="fr-FR" smtClean="0"/>
              <a:pPr/>
              <a:t>8</a:t>
            </a:fld>
            <a:endParaRPr lang="fr-F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smtClean="0"/>
              <a:t>Deuxième prière d’Ezékias</a:t>
            </a:r>
            <a:endParaRPr lang="fr-FR" b="1" dirty="0"/>
          </a:p>
        </p:txBody>
      </p:sp>
      <p:sp>
        <p:nvSpPr>
          <p:cNvPr id="5" name="ZoneTexte 4"/>
          <p:cNvSpPr txBox="1"/>
          <p:nvPr/>
        </p:nvSpPr>
        <p:spPr>
          <a:xfrm>
            <a:off x="1214414" y="1857364"/>
            <a:ext cx="7143800" cy="2893100"/>
          </a:xfrm>
          <a:prstGeom prst="rect">
            <a:avLst/>
          </a:prstGeom>
          <a:noFill/>
        </p:spPr>
        <p:txBody>
          <a:bodyPr wrap="square" rtlCol="0">
            <a:spAutoFit/>
          </a:bodyPr>
          <a:lstStyle/>
          <a:p>
            <a:pPr algn="ctr"/>
            <a:r>
              <a:rPr lang="fr-FR" sz="2800" b="1" dirty="0" smtClean="0"/>
              <a:t>2 R 20,3 = Is 38,3</a:t>
            </a:r>
          </a:p>
          <a:p>
            <a:endParaRPr lang="fr-FR" sz="2000" dirty="0" smtClean="0"/>
          </a:p>
          <a:p>
            <a:endParaRPr lang="fr-FR" sz="2000" dirty="0" smtClean="0"/>
          </a:p>
          <a:p>
            <a:r>
              <a:rPr lang="fr-FR" sz="2400" b="1" dirty="0" smtClean="0"/>
              <a:t>« Ah ! SEIGNEUR, daigne te souvenir </a:t>
            </a:r>
          </a:p>
          <a:p>
            <a:r>
              <a:rPr lang="fr-FR" sz="2400" b="1" dirty="0" smtClean="0"/>
              <a:t>que j’ai marché en ta présence avec loyauté et d’un cœur intègre </a:t>
            </a:r>
          </a:p>
          <a:p>
            <a:r>
              <a:rPr lang="fr-FR" sz="2400" b="1" dirty="0" smtClean="0"/>
              <a:t>et que j’ai fait ce qui est bien à tes yeux. »</a:t>
            </a:r>
          </a:p>
          <a:p>
            <a:endParaRPr lang="fr-FR" dirty="0"/>
          </a:p>
        </p:txBody>
      </p:sp>
      <p:sp>
        <p:nvSpPr>
          <p:cNvPr id="4" name="Espace réservé du numéro de diapositive 3"/>
          <p:cNvSpPr>
            <a:spLocks noGrp="1"/>
          </p:cNvSpPr>
          <p:nvPr>
            <p:ph type="sldNum" sz="quarter" idx="12"/>
          </p:nvPr>
        </p:nvSpPr>
        <p:spPr/>
        <p:txBody>
          <a:bodyPr/>
          <a:lstStyle/>
          <a:p>
            <a:fld id="{F1BDEC08-F88D-453F-90A9-F56111883A49}" type="slidenum">
              <a:rPr lang="fr-FR" smtClean="0"/>
              <a:pPr/>
              <a:t>9</a:t>
            </a:fld>
            <a:endParaRPr lang="fr-F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1062</TotalTime>
  <Words>1382</Words>
  <Application>Microsoft Office PowerPoint</Application>
  <PresentationFormat>Affichage à l'écran (4:3)</PresentationFormat>
  <Paragraphs>156</Paragraphs>
  <Slides>17</Slides>
  <Notes>2</Notes>
  <HiddenSlides>0</HiddenSlides>
  <MMClips>0</MMClips>
  <ScaleCrop>false</ScaleCrop>
  <HeadingPairs>
    <vt:vector size="4" baseType="variant">
      <vt:variant>
        <vt:lpstr>Thème</vt:lpstr>
      </vt:variant>
      <vt:variant>
        <vt:i4>1</vt:i4>
      </vt:variant>
      <vt:variant>
        <vt:lpstr>Titres des diapositives</vt:lpstr>
      </vt:variant>
      <vt:variant>
        <vt:i4>17</vt:i4>
      </vt:variant>
    </vt:vector>
  </HeadingPairs>
  <TitlesOfParts>
    <vt:vector size="18" baseType="lpstr">
      <vt:lpstr>Thème Office</vt:lpstr>
      <vt:lpstr>Conférences Bibliques Prière et Espérance dans la Bible</vt:lpstr>
      <vt:lpstr>Ezékias - חִזְקִיָּה  (Ḥizqiyyah) </vt:lpstr>
      <vt:lpstr>Première phase de l’expansion Néo-assyrienne (X-IXe sec.)</vt:lpstr>
      <vt:lpstr>Seconde phase de l’expansion Néo-assyrienne (VIII-VIIe s.)</vt:lpstr>
      <vt:lpstr>Sennachérib entre en Judée (701) </vt:lpstr>
      <vt:lpstr>Les prières du roi Ezékias dans l’AT</vt:lpstr>
      <vt:lpstr>La prière non conservée  dans le texte biblique</vt:lpstr>
      <vt:lpstr>Première prière d’Ezékias</vt:lpstr>
      <vt:lpstr>Deuxième prière d’Ezékias</vt:lpstr>
      <vt:lpstr>Le Cantique d’Ezékias  Is 38,9-20</vt:lpstr>
      <vt:lpstr>Le Cantique d’Ezékias  Is 38,9-20</vt:lpstr>
      <vt:lpstr>Le Cantique d’Ezékias  Is 38,9-20</vt:lpstr>
      <vt:lpstr>Le Cantique d’Ezékias  Is 38,9-20</vt:lpstr>
      <vt:lpstr>Le Cantique d’Ezékias  Is 38,9-20</vt:lpstr>
      <vt:lpstr>Le Cantique d’Ezékias  Is 38,9-20</vt:lpstr>
      <vt:lpstr>Courbe de prière  Cantique d’Ezékias</vt:lpstr>
      <vt:lpstr>En l’absence de guérison miraculeuse</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Moi</dc:creator>
  <cp:lastModifiedBy>Moi</cp:lastModifiedBy>
  <cp:revision>44</cp:revision>
  <dcterms:created xsi:type="dcterms:W3CDTF">2024-11-08T15:38:04Z</dcterms:created>
  <dcterms:modified xsi:type="dcterms:W3CDTF">2024-11-12T16:13:30Z</dcterms:modified>
</cp:coreProperties>
</file>