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62" r:id="rId5"/>
    <p:sldId id="259" r:id="rId6"/>
    <p:sldId id="260" r:id="rId7"/>
    <p:sldId id="261" r:id="rId8"/>
    <p:sldId id="263" r:id="rId9"/>
    <p:sldId id="264" r:id="rId10"/>
    <p:sldId id="265" r:id="rId11"/>
    <p:sldId id="266"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2" autoAdjust="0"/>
    <p:restoredTop sz="94660"/>
  </p:normalViewPr>
  <p:slideViewPr>
    <p:cSldViewPr snapToGrid="0">
      <p:cViewPr varScale="1">
        <p:scale>
          <a:sx n="107" d="100"/>
          <a:sy n="107" d="100"/>
        </p:scale>
        <p:origin x="18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3/11/2025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438229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3/11/2025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694532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3/11/2025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72058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3/11/2025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42631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3/11/2025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299949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3/11/2025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536858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3/11/2025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506593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3/11/2025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826225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3/11/2025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64650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3/11/2025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902001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3/11/2025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088142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3/11/2025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‹N°›</a:t>
            </a:fld>
            <a:endParaRPr lang="en-US"/>
          </a:p>
        </p:txBody>
      </p:sp>
    </p:spTree>
    <p:extLst>
      <p:ext uri="{BB962C8B-B14F-4D97-AF65-F5344CB8AC3E}">
        <p14:creationId xmlns:p14="http://schemas.microsoft.com/office/powerpoint/2010/main" val="301510790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E16F718-5341-D863-B923-302EB2E25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rt nuageux en peinture à l’huile">
            <a:extLst>
              <a:ext uri="{FF2B5EF4-FFF2-40B4-BE49-F238E27FC236}">
                <a16:creationId xmlns:a16="http://schemas.microsoft.com/office/drawing/2014/main" id="{5E71DCF9-5D87-3D7F-05FE-4BD2C8849A46}"/>
              </a:ext>
            </a:extLst>
          </p:cNvPr>
          <p:cNvPicPr>
            <a:picLocks noChangeAspect="1"/>
          </p:cNvPicPr>
          <p:nvPr/>
        </p:nvPicPr>
        <p:blipFill>
          <a:blip r:embed="rId2"/>
          <a:srcRect t="6201" r="-2" b="7609"/>
          <a:stretch/>
        </p:blipFill>
        <p:spPr>
          <a:xfrm>
            <a:off x="20" y="3301187"/>
            <a:ext cx="6182472" cy="3556813"/>
          </a:xfrm>
          <a:prstGeom prst="rect">
            <a:avLst/>
          </a:prstGeom>
        </p:spPr>
      </p:pic>
      <p:sp>
        <p:nvSpPr>
          <p:cNvPr id="2" name="Titre 1">
            <a:extLst>
              <a:ext uri="{FF2B5EF4-FFF2-40B4-BE49-F238E27FC236}">
                <a16:creationId xmlns:a16="http://schemas.microsoft.com/office/drawing/2014/main" id="{D4990847-0DF9-BB25-1521-713A735DA1A9}"/>
              </a:ext>
            </a:extLst>
          </p:cNvPr>
          <p:cNvSpPr>
            <a:spLocks noGrp="1"/>
          </p:cNvSpPr>
          <p:nvPr>
            <p:ph type="ctrTitle"/>
          </p:nvPr>
        </p:nvSpPr>
        <p:spPr>
          <a:xfrm>
            <a:off x="6661885" y="868100"/>
            <a:ext cx="4545573" cy="2780543"/>
          </a:xfrm>
        </p:spPr>
        <p:txBody>
          <a:bodyPr>
            <a:normAutofit/>
          </a:bodyPr>
          <a:lstStyle/>
          <a:p>
            <a:pPr algn="l"/>
            <a:r>
              <a:rPr lang="fr-FR" sz="3800" dirty="0"/>
              <a:t>Prier </a:t>
            </a:r>
            <a:br>
              <a:rPr lang="fr-FR" sz="3800" dirty="0"/>
            </a:br>
            <a:r>
              <a:rPr lang="fr-FR" sz="3800" dirty="0"/>
              <a:t>avec les psalmistes :</a:t>
            </a:r>
            <a:br>
              <a:rPr lang="fr-FR" sz="3800" dirty="0"/>
            </a:br>
            <a:r>
              <a:rPr lang="fr-FR" sz="3800" dirty="0"/>
              <a:t>entre supplication et louange</a:t>
            </a:r>
          </a:p>
        </p:txBody>
      </p:sp>
      <p:sp>
        <p:nvSpPr>
          <p:cNvPr id="3" name="Sous-titre 2">
            <a:extLst>
              <a:ext uri="{FF2B5EF4-FFF2-40B4-BE49-F238E27FC236}">
                <a16:creationId xmlns:a16="http://schemas.microsoft.com/office/drawing/2014/main" id="{51E4FDCB-0D15-7542-402F-0132B2EE4699}"/>
              </a:ext>
            </a:extLst>
          </p:cNvPr>
          <p:cNvSpPr>
            <a:spLocks noGrp="1"/>
          </p:cNvSpPr>
          <p:nvPr>
            <p:ph type="subTitle" idx="1"/>
          </p:nvPr>
        </p:nvSpPr>
        <p:spPr>
          <a:xfrm>
            <a:off x="6746946" y="4417385"/>
            <a:ext cx="4545572" cy="1262494"/>
          </a:xfrm>
        </p:spPr>
        <p:txBody>
          <a:bodyPr>
            <a:normAutofit/>
          </a:bodyPr>
          <a:lstStyle/>
          <a:p>
            <a:pPr algn="l">
              <a:lnSpc>
                <a:spcPct val="110000"/>
              </a:lnSpc>
            </a:pPr>
            <a:r>
              <a:rPr lang="fr-FR" sz="1700" dirty="0"/>
              <a:t>P. Jean-Michel POIRIER</a:t>
            </a:r>
          </a:p>
          <a:p>
            <a:pPr algn="l">
              <a:lnSpc>
                <a:spcPct val="110000"/>
              </a:lnSpc>
            </a:pPr>
            <a:r>
              <a:rPr lang="fr-FR" sz="1700" dirty="0"/>
              <a:t>Professeur ISSR</a:t>
            </a:r>
          </a:p>
          <a:p>
            <a:pPr algn="l">
              <a:lnSpc>
                <a:spcPct val="110000"/>
              </a:lnSpc>
            </a:pPr>
            <a:r>
              <a:rPr lang="fr-FR" sz="1700" dirty="0"/>
              <a:t>Institut Catholique de Toulouse</a:t>
            </a:r>
          </a:p>
        </p:txBody>
      </p:sp>
      <p:pic>
        <p:nvPicPr>
          <p:cNvPr id="12" name="Image 11" descr="Une image contenant texte, Police, logo, symbole&#10;&#10;Le contenu généré par l’IA peut être incorrect.">
            <a:extLst>
              <a:ext uri="{FF2B5EF4-FFF2-40B4-BE49-F238E27FC236}">
                <a16:creationId xmlns:a16="http://schemas.microsoft.com/office/drawing/2014/main" id="{0A2FADBD-ECE6-B6ED-790E-637B4BA56E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40" y="152553"/>
            <a:ext cx="5847463" cy="3148634"/>
          </a:xfrm>
          <a:prstGeom prst="rect">
            <a:avLst/>
          </a:prstGeom>
        </p:spPr>
      </p:pic>
    </p:spTree>
    <p:extLst>
      <p:ext uri="{BB962C8B-B14F-4D97-AF65-F5344CB8AC3E}">
        <p14:creationId xmlns:p14="http://schemas.microsoft.com/office/powerpoint/2010/main" val="3960528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47AB2E8-C9A5-E5AD-800D-4C9FD320034A}"/>
              </a:ext>
            </a:extLst>
          </p:cNvPr>
          <p:cNvSpPr txBox="1"/>
          <p:nvPr/>
        </p:nvSpPr>
        <p:spPr>
          <a:xfrm>
            <a:off x="591671" y="566678"/>
            <a:ext cx="10981764" cy="2523768"/>
          </a:xfrm>
          <a:prstGeom prst="rect">
            <a:avLst/>
          </a:prstGeom>
          <a:noFill/>
        </p:spPr>
        <p:txBody>
          <a:bodyPr wrap="square">
            <a:spAutoFit/>
          </a:bodyPr>
          <a:lstStyle/>
          <a:p>
            <a:r>
              <a:rPr lang="fr-FR" sz="1800" dirty="0">
                <a:solidFill>
                  <a:srgbClr val="383838"/>
                </a:solidFill>
                <a:effectLst/>
                <a:ea typeface="Times New Roman" panose="02020603050405020304" pitchFamily="18" charset="0"/>
                <a:cs typeface="Times New Roman" panose="02020603050405020304" pitchFamily="18" charset="0"/>
              </a:rPr>
              <a:t>Vouloir en déduire une diagnose exacte de la maladie semble être déplacé. Il s’agit plutôt du « sentiment subjectif d’une vie dérangée » (</a:t>
            </a:r>
            <a:r>
              <a:rPr lang="fr-FR" sz="1600" cap="small" dirty="0" err="1">
                <a:solidFill>
                  <a:srgbClr val="383838"/>
                </a:solidFill>
                <a:effectLst/>
                <a:ea typeface="Times New Roman" panose="02020603050405020304" pitchFamily="18" charset="0"/>
                <a:cs typeface="Times New Roman" panose="02020603050405020304" pitchFamily="18" charset="0"/>
              </a:rPr>
              <a:t>Brunert</a:t>
            </a:r>
            <a:r>
              <a:rPr lang="fr-FR" sz="1600" dirty="0">
                <a:solidFill>
                  <a:srgbClr val="383838"/>
                </a:solidFill>
                <a:effectLst/>
                <a:ea typeface="Times New Roman" panose="02020603050405020304" pitchFamily="18" charset="0"/>
                <a:cs typeface="Times New Roman" panose="02020603050405020304" pitchFamily="18" charset="0"/>
              </a:rPr>
              <a:t>, </a:t>
            </a:r>
            <a:r>
              <a:rPr lang="fr-FR" sz="1600" dirty="0" err="1">
                <a:solidFill>
                  <a:srgbClr val="383838"/>
                </a:solidFill>
                <a:effectLst/>
                <a:ea typeface="Times New Roman" panose="02020603050405020304" pitchFamily="18" charset="0"/>
                <a:cs typeface="Times New Roman" panose="02020603050405020304" pitchFamily="18" charset="0"/>
              </a:rPr>
              <a:t>Psalm</a:t>
            </a:r>
            <a:r>
              <a:rPr lang="fr-FR" sz="1600" dirty="0">
                <a:solidFill>
                  <a:srgbClr val="383838"/>
                </a:solidFill>
                <a:effectLst/>
                <a:ea typeface="Times New Roman" panose="02020603050405020304" pitchFamily="18" charset="0"/>
                <a:cs typeface="Times New Roman" panose="02020603050405020304" pitchFamily="18" charset="0"/>
              </a:rPr>
              <a:t> 102)</a:t>
            </a:r>
            <a:r>
              <a:rPr lang="fr-FR" sz="1800" dirty="0">
                <a:solidFill>
                  <a:srgbClr val="383838"/>
                </a:solidFill>
                <a:effectLst/>
                <a:ea typeface="Times New Roman" panose="02020603050405020304" pitchFamily="18" charset="0"/>
                <a:cs typeface="Times New Roman" panose="02020603050405020304" pitchFamily="18" charset="0"/>
              </a:rPr>
              <a:t>, c’est-à-dire du thème de la mort menaçante, dont l’image d’ensemble résulte non des significations individuelles des notions anthropologiques « os », « cœur » et « peau », mais de leur combinaison intentionnelle. L’expérience de la guérison n’est donc pas décrite à l’aide d’une terminologie médicale. Elle est plutôt présentée comme un retour spatial à la vie et comme une « remontée du schéol » (Ps 30,4) grâce à YHWH.</a:t>
            </a:r>
          </a:p>
          <a:p>
            <a:r>
              <a:rPr lang="fr-FR" dirty="0">
                <a:solidFill>
                  <a:srgbClr val="383838"/>
                </a:solidFill>
                <a:cs typeface="Times New Roman" panose="02020603050405020304" pitchFamily="18" charset="0"/>
              </a:rPr>
              <a:t>La </a:t>
            </a:r>
            <a:r>
              <a:rPr lang="fr-FR" i="1" dirty="0">
                <a:solidFill>
                  <a:srgbClr val="383838"/>
                </a:solidFill>
                <a:cs typeface="Times New Roman" panose="02020603050405020304" pitchFamily="18" charset="0"/>
              </a:rPr>
              <a:t>maladie</a:t>
            </a:r>
            <a:r>
              <a:rPr lang="fr-FR" dirty="0">
                <a:solidFill>
                  <a:srgbClr val="383838"/>
                </a:solidFill>
                <a:cs typeface="Times New Roman" panose="02020603050405020304" pitchFamily="18" charset="0"/>
              </a:rPr>
              <a:t> n’est pas seulement une souffrance corporelle mais aussi sociale : mépris, désintégration et solitude.</a:t>
            </a:r>
          </a:p>
          <a:p>
            <a:pPr algn="r"/>
            <a:r>
              <a:rPr lang="fr-FR" sz="1400" dirty="0">
                <a:solidFill>
                  <a:srgbClr val="383838"/>
                </a:solidFill>
                <a:cs typeface="Times New Roman" panose="02020603050405020304" pitchFamily="18" charset="0"/>
              </a:rPr>
              <a:t>Bernd </a:t>
            </a:r>
            <a:r>
              <a:rPr lang="fr-FR" sz="1400" cap="small" dirty="0" err="1">
                <a:solidFill>
                  <a:srgbClr val="383838"/>
                </a:solidFill>
                <a:cs typeface="Times New Roman" panose="02020603050405020304" pitchFamily="18" charset="0"/>
              </a:rPr>
              <a:t>Janowski</a:t>
            </a:r>
            <a:endParaRPr lang="fr-FR" sz="1400" cap="small" dirty="0"/>
          </a:p>
        </p:txBody>
      </p:sp>
      <p:sp>
        <p:nvSpPr>
          <p:cNvPr id="5" name="ZoneTexte 4">
            <a:extLst>
              <a:ext uri="{FF2B5EF4-FFF2-40B4-BE49-F238E27FC236}">
                <a16:creationId xmlns:a16="http://schemas.microsoft.com/office/drawing/2014/main" id="{E303B0C4-B5C2-B83C-BCDC-1EC7D78AD1E6}"/>
              </a:ext>
            </a:extLst>
          </p:cNvPr>
          <p:cNvSpPr txBox="1"/>
          <p:nvPr/>
        </p:nvSpPr>
        <p:spPr>
          <a:xfrm>
            <a:off x="1622610" y="3429000"/>
            <a:ext cx="7853084" cy="1785104"/>
          </a:xfrm>
          <a:prstGeom prst="rect">
            <a:avLst/>
          </a:prstGeom>
          <a:noFill/>
        </p:spPr>
        <p:txBody>
          <a:bodyPr wrap="square">
            <a:spAutoFit/>
          </a:bodyPr>
          <a:lstStyle/>
          <a:p>
            <a:pPr marR="810895" algn="l">
              <a:spcBef>
                <a:spcPts val="300"/>
              </a:spcBef>
              <a:spcAft>
                <a:spcPts val="300"/>
              </a:spcAft>
              <a:tabLst>
                <a:tab pos="5038725" algn="r"/>
              </a:tabLst>
            </a:pPr>
            <a:r>
              <a:rPr lang="fr-FR" sz="1800" i="0" baseline="30000"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3</a:t>
            </a: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Pitié, </a:t>
            </a:r>
            <a:r>
              <a:rPr lang="fr-FR" sz="1800" i="1" cap="small"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Yhwh</a:t>
            </a: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 je dépéris ; guéris-moi, </a:t>
            </a:r>
            <a:r>
              <a:rPr lang="fr-FR" sz="1800" i="1" cap="small"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Yhwh</a:t>
            </a: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 je tremble de tous mes os,</a:t>
            </a:r>
            <a:b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br>
            <a:r>
              <a:rPr lang="fr-FR" sz="1800" i="0" baseline="30000"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4</a:t>
            </a: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je tremble de toute ma gorge. Alors, </a:t>
            </a:r>
            <a:r>
              <a:rPr lang="fr-FR" sz="1800" i="1" cap="small"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Yhwh</a:t>
            </a: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 jusqu’à quand…?</a:t>
            </a:r>
            <a:b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br>
            <a:r>
              <a:rPr lang="fr-FR" sz="1800" i="0" baseline="30000"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5</a:t>
            </a: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Reviens, </a:t>
            </a:r>
            <a:r>
              <a:rPr lang="fr-FR" sz="1800" i="1" cap="small"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Yhwh</a:t>
            </a: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 délivre-moi, sauve-moi à cause de ta fidélité !</a:t>
            </a:r>
            <a:b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br>
            <a:r>
              <a:rPr lang="fr-FR" sz="1800" i="0" baseline="30000"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7</a:t>
            </a: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Je suis épuisé à force de gémir. </a:t>
            </a:r>
            <a:b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b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Chaque nuit, mes larmes baignent mon lit, mes pleurs inondent ma couche.</a:t>
            </a:r>
            <a:b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br>
            <a:r>
              <a:rPr lang="fr-FR" sz="1800" i="0" baseline="30000"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8</a:t>
            </a:r>
            <a:r>
              <a:rPr lang="fr-FR" sz="1800" i="1"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Mes yeux sont rongés de chagrin, ma vue faiblit, tant j’ai d’adversaires. </a:t>
            </a:r>
            <a:r>
              <a:rPr lang="fr-FR" sz="1400" i="0" dirty="0">
                <a:solidFill>
                  <a:srgbClr val="1A7696"/>
                </a:solidFill>
                <a:effectLst/>
                <a:latin typeface="Arial Narrow" panose="020B0606020202030204" pitchFamily="34" charset="0"/>
                <a:ea typeface="Batang" panose="02030600000101010101" pitchFamily="18" charset="-127"/>
                <a:cs typeface="Times New Roman" panose="02020603050405020304" pitchFamily="18" charset="0"/>
              </a:rPr>
              <a:t>(Ps 6,3-8)</a:t>
            </a:r>
            <a:endParaRPr lang="fr-FR" sz="1200" i="1" dirty="0">
              <a:solidFill>
                <a:srgbClr val="27AADB"/>
              </a:solidFill>
              <a:effectLst/>
              <a:latin typeface="Arial Narrow" panose="020B0606020202030204" pitchFamily="34" charset="0"/>
              <a:ea typeface="Batang" panose="02030600000101010101" pitchFamily="18" charset="-127"/>
              <a:cs typeface="Times New Roman" panose="02020603050405020304" pitchFamily="18" charset="0"/>
            </a:endParaRPr>
          </a:p>
        </p:txBody>
      </p:sp>
    </p:spTree>
    <p:extLst>
      <p:ext uri="{BB962C8B-B14F-4D97-AF65-F5344CB8AC3E}">
        <p14:creationId xmlns:p14="http://schemas.microsoft.com/office/powerpoint/2010/main" val="9079279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61259D-605E-E200-FF9F-7C8C71D7C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Une main tendue vers le soleil">
            <a:extLst>
              <a:ext uri="{FF2B5EF4-FFF2-40B4-BE49-F238E27FC236}">
                <a16:creationId xmlns:a16="http://schemas.microsoft.com/office/drawing/2014/main" id="{77F095E0-B53B-6FFC-FD51-C40A30F231F3}"/>
              </a:ext>
            </a:extLst>
          </p:cNvPr>
          <p:cNvPicPr>
            <a:picLocks noChangeAspect="1"/>
          </p:cNvPicPr>
          <p:nvPr/>
        </p:nvPicPr>
        <p:blipFill>
          <a:blip r:embed="rId2"/>
          <a:srcRect l="35520" r="17134" b="2"/>
          <a:stretch/>
        </p:blipFill>
        <p:spPr>
          <a:xfrm>
            <a:off x="7345680" y="10"/>
            <a:ext cx="4846320" cy="6857990"/>
          </a:xfrm>
          <a:prstGeom prst="rect">
            <a:avLst/>
          </a:prstGeom>
        </p:spPr>
      </p:pic>
      <p:sp>
        <p:nvSpPr>
          <p:cNvPr id="2" name="Titre 1">
            <a:extLst>
              <a:ext uri="{FF2B5EF4-FFF2-40B4-BE49-F238E27FC236}">
                <a16:creationId xmlns:a16="http://schemas.microsoft.com/office/drawing/2014/main" id="{02DB5453-2820-FE36-1BC1-28873E3CD86A}"/>
              </a:ext>
            </a:extLst>
          </p:cNvPr>
          <p:cNvSpPr>
            <a:spLocks noGrp="1"/>
          </p:cNvSpPr>
          <p:nvPr>
            <p:ph type="title"/>
          </p:nvPr>
        </p:nvSpPr>
        <p:spPr>
          <a:xfrm>
            <a:off x="612648" y="379738"/>
            <a:ext cx="6035040" cy="578730"/>
          </a:xfrm>
        </p:spPr>
        <p:txBody>
          <a:bodyPr anchor="b">
            <a:normAutofit fontScale="90000"/>
          </a:bodyPr>
          <a:lstStyle/>
          <a:p>
            <a:r>
              <a:rPr lang="fr-FR" dirty="0"/>
              <a:t>Psaume 32</a:t>
            </a:r>
          </a:p>
        </p:txBody>
      </p:sp>
      <p:sp>
        <p:nvSpPr>
          <p:cNvPr id="3" name="Espace réservé du contenu 2">
            <a:extLst>
              <a:ext uri="{FF2B5EF4-FFF2-40B4-BE49-F238E27FC236}">
                <a16:creationId xmlns:a16="http://schemas.microsoft.com/office/drawing/2014/main" id="{95EBA344-98CD-6FFC-FFF0-9D6BE34C5B39}"/>
              </a:ext>
            </a:extLst>
          </p:cNvPr>
          <p:cNvSpPr>
            <a:spLocks noGrp="1"/>
          </p:cNvSpPr>
          <p:nvPr>
            <p:ph idx="1"/>
          </p:nvPr>
        </p:nvSpPr>
        <p:spPr>
          <a:xfrm>
            <a:off x="472238" y="1053377"/>
            <a:ext cx="6713568" cy="5278622"/>
          </a:xfrm>
        </p:spPr>
        <p:txBody>
          <a:bodyPr>
            <a:normAutofit fontScale="92500"/>
          </a:bodyPr>
          <a:lstStyle/>
          <a:p>
            <a:pPr>
              <a:lnSpc>
                <a:spcPct val="110000"/>
              </a:lnSpc>
              <a:spcBef>
                <a:spcPts val="0"/>
              </a:spcBef>
              <a:buNone/>
            </a:pPr>
            <a:r>
              <a:rPr lang="fr-FR" sz="1600" baseline="30000" dirty="0"/>
              <a:t>1</a:t>
            </a:r>
            <a:r>
              <a:rPr lang="fr-FR" sz="1600" b="0" i="0" dirty="0">
                <a:effectLst/>
              </a:rPr>
              <a:t> Heureux l'homme dont la faute est enlevée, et le péché remis !</a:t>
            </a:r>
          </a:p>
          <a:p>
            <a:pPr>
              <a:lnSpc>
                <a:spcPct val="110000"/>
              </a:lnSpc>
              <a:spcBef>
                <a:spcPts val="0"/>
              </a:spcBef>
              <a:spcAft>
                <a:spcPts val="600"/>
              </a:spcAft>
              <a:buNone/>
            </a:pPr>
            <a:r>
              <a:rPr lang="fr-FR" sz="1600" baseline="30000" dirty="0"/>
              <a:t>2</a:t>
            </a:r>
            <a:r>
              <a:rPr lang="fr-FR" sz="1600" b="0" i="0" dirty="0">
                <a:effectLst/>
              </a:rPr>
              <a:t> Heureux l'homme dont le Seigneur ne retient pas l'offense, </a:t>
            </a:r>
            <a:br>
              <a:rPr lang="fr-FR" sz="1600" b="0" i="0" dirty="0">
                <a:effectLst/>
              </a:rPr>
            </a:br>
            <a:r>
              <a:rPr lang="fr-FR" sz="1600" b="0" i="0" dirty="0">
                <a:effectLst/>
              </a:rPr>
              <a:t>dont l'esprit est sans fraude !</a:t>
            </a:r>
          </a:p>
          <a:p>
            <a:pPr>
              <a:lnSpc>
                <a:spcPct val="110000"/>
              </a:lnSpc>
              <a:spcBef>
                <a:spcPts val="0"/>
              </a:spcBef>
              <a:buNone/>
            </a:pPr>
            <a:r>
              <a:rPr lang="fr-FR" sz="1600" baseline="30000" dirty="0"/>
              <a:t>3</a:t>
            </a:r>
            <a:r>
              <a:rPr lang="fr-FR" sz="1600" b="0" i="0" dirty="0">
                <a:effectLst/>
              </a:rPr>
              <a:t> Je me taisais et mes forces s'épuisaient à gémir tout le jour : </a:t>
            </a:r>
          </a:p>
          <a:p>
            <a:pPr>
              <a:lnSpc>
                <a:spcPct val="110000"/>
              </a:lnSpc>
              <a:spcBef>
                <a:spcPts val="0"/>
              </a:spcBef>
              <a:spcAft>
                <a:spcPts val="600"/>
              </a:spcAft>
              <a:buNone/>
            </a:pPr>
            <a:r>
              <a:rPr lang="fr-FR" sz="1600" baseline="30000" dirty="0"/>
              <a:t>4</a:t>
            </a:r>
            <a:r>
              <a:rPr lang="fr-FR" sz="1600" b="0" i="0" dirty="0">
                <a:effectLst/>
              </a:rPr>
              <a:t> ta main, le jour et la nuit, pesait sur moi ; </a:t>
            </a:r>
            <a:br>
              <a:rPr lang="fr-FR" sz="1600" b="0" i="0" dirty="0">
                <a:effectLst/>
              </a:rPr>
            </a:br>
            <a:r>
              <a:rPr lang="fr-FR" sz="1600" b="0" i="0" dirty="0">
                <a:effectLst/>
              </a:rPr>
              <a:t>ma vigueur se desséchait comme l'herbe en été.</a:t>
            </a:r>
          </a:p>
          <a:p>
            <a:pPr>
              <a:lnSpc>
                <a:spcPct val="110000"/>
              </a:lnSpc>
              <a:spcBef>
                <a:spcPts val="0"/>
              </a:spcBef>
              <a:spcAft>
                <a:spcPts val="600"/>
              </a:spcAft>
              <a:buNone/>
            </a:pPr>
            <a:r>
              <a:rPr lang="fr-FR" sz="1600" baseline="30000" dirty="0"/>
              <a:t>5</a:t>
            </a:r>
            <a:r>
              <a:rPr lang="fr-FR" sz="1600" b="0" i="0" dirty="0">
                <a:effectLst/>
              </a:rPr>
              <a:t> Je t'ai fait connaître ma faute, je n'ai pas caché mes torts. </a:t>
            </a:r>
            <a:br>
              <a:rPr lang="fr-FR" sz="1600" b="0" i="0" dirty="0">
                <a:effectLst/>
              </a:rPr>
            </a:br>
            <a:r>
              <a:rPr lang="fr-FR" sz="1600" b="0" i="0" dirty="0">
                <a:effectLst/>
              </a:rPr>
              <a:t>J'ai dit : « Je rendrai grâce au Seigneur en confessant mes péchés. » </a:t>
            </a:r>
            <a:br>
              <a:rPr lang="fr-FR" sz="1600" b="0" i="0" dirty="0">
                <a:effectLst/>
              </a:rPr>
            </a:br>
            <a:r>
              <a:rPr lang="fr-FR" sz="1600" b="0" i="0" dirty="0">
                <a:effectLst/>
              </a:rPr>
              <a:t>Et toi, tu as enlevé l'offense de ma faute.</a:t>
            </a:r>
          </a:p>
          <a:p>
            <a:pPr>
              <a:lnSpc>
                <a:spcPct val="110000"/>
              </a:lnSpc>
              <a:spcBef>
                <a:spcPts val="0"/>
              </a:spcBef>
              <a:spcAft>
                <a:spcPts val="600"/>
              </a:spcAft>
              <a:buNone/>
            </a:pPr>
            <a:r>
              <a:rPr lang="fr-FR" sz="1600" baseline="30000" dirty="0"/>
              <a:t>6</a:t>
            </a:r>
            <a:r>
              <a:rPr lang="fr-FR" sz="1600" b="0" i="0" dirty="0">
                <a:effectLst/>
              </a:rPr>
              <a:t> Ainsi chacun des tiens te priera aux heures décisives ; même les eaux qui débordent ne peuvent l'atteindre.  </a:t>
            </a:r>
            <a:r>
              <a:rPr lang="fr-FR" sz="1600" baseline="30000" dirty="0"/>
              <a:t>7</a:t>
            </a:r>
            <a:r>
              <a:rPr lang="fr-FR" sz="1600" b="0" i="0" dirty="0">
                <a:effectLst/>
              </a:rPr>
              <a:t> Tu es un refuge pour moi, mon abri dans la détresse ; de chants de délivrance, tu m'as entouré.</a:t>
            </a:r>
          </a:p>
          <a:p>
            <a:pPr>
              <a:lnSpc>
                <a:spcPct val="110000"/>
              </a:lnSpc>
              <a:spcBef>
                <a:spcPts val="0"/>
              </a:spcBef>
              <a:spcAft>
                <a:spcPts val="600"/>
              </a:spcAft>
              <a:buNone/>
            </a:pPr>
            <a:r>
              <a:rPr lang="fr-FR" sz="1600" baseline="30000" dirty="0"/>
              <a:t>8</a:t>
            </a:r>
            <a:r>
              <a:rPr lang="fr-FR" sz="1600" b="0" i="0" dirty="0">
                <a:effectLst/>
              </a:rPr>
              <a:t> « Je vais t'instruire, te montrer la route à suivre, te conseiller, veiller sur toi.  </a:t>
            </a:r>
            <a:r>
              <a:rPr lang="fr-FR" sz="1600" baseline="30000" dirty="0"/>
              <a:t>9</a:t>
            </a:r>
            <a:r>
              <a:rPr lang="fr-FR" sz="1600" b="0" i="0" dirty="0">
                <a:effectLst/>
              </a:rPr>
              <a:t> N'imite pas les mules et les chevaux qui ne comprennent pas, qu'il faut mater par la bride et le mors, et rien ne t'arrivera. »</a:t>
            </a:r>
          </a:p>
          <a:p>
            <a:pPr>
              <a:lnSpc>
                <a:spcPct val="110000"/>
              </a:lnSpc>
              <a:spcBef>
                <a:spcPts val="0"/>
              </a:spcBef>
              <a:buNone/>
            </a:pPr>
            <a:r>
              <a:rPr lang="fr-FR" sz="1600" baseline="30000" dirty="0"/>
              <a:t>10</a:t>
            </a:r>
            <a:r>
              <a:rPr lang="fr-FR" sz="1600" b="0" i="0" dirty="0">
                <a:effectLst/>
              </a:rPr>
              <a:t> Pour le méchant, douleurs sans nombre ; </a:t>
            </a:r>
            <a:br>
              <a:rPr lang="fr-FR" sz="1600" b="0" i="0" dirty="0">
                <a:effectLst/>
              </a:rPr>
            </a:br>
            <a:r>
              <a:rPr lang="fr-FR" sz="1600" b="0" i="0" dirty="0">
                <a:effectLst/>
              </a:rPr>
              <a:t>mais l'amour du Seigneur entourera ceux qui comptent sur lui.</a:t>
            </a:r>
          </a:p>
          <a:p>
            <a:pPr marL="0" indent="0">
              <a:lnSpc>
                <a:spcPct val="110000"/>
              </a:lnSpc>
              <a:spcBef>
                <a:spcPts val="0"/>
              </a:spcBef>
              <a:buNone/>
            </a:pPr>
            <a:r>
              <a:rPr lang="fr-FR" sz="1600" b="0" i="0" baseline="30000" dirty="0">
                <a:effectLst/>
              </a:rPr>
              <a:t>11</a:t>
            </a:r>
            <a:r>
              <a:rPr lang="fr-FR" sz="1600" b="0" i="0" dirty="0">
                <a:effectLst/>
              </a:rPr>
              <a:t> Que le Seigneur soit votre joie ! Exultez, hommes justes ! </a:t>
            </a:r>
            <a:br>
              <a:rPr lang="fr-FR" sz="1600" b="0" i="0" dirty="0">
                <a:effectLst/>
              </a:rPr>
            </a:br>
            <a:r>
              <a:rPr lang="fr-FR" sz="1600" b="0" i="0" dirty="0">
                <a:effectLst/>
              </a:rPr>
              <a:t>Hommes droits, chantez votre allégresse !</a:t>
            </a:r>
          </a:p>
        </p:txBody>
      </p:sp>
    </p:spTree>
    <p:extLst>
      <p:ext uri="{BB962C8B-B14F-4D97-AF65-F5344CB8AC3E}">
        <p14:creationId xmlns:p14="http://schemas.microsoft.com/office/powerpoint/2010/main" val="218191928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7466FA-5120-C177-D12C-B0F521F0CE77}"/>
              </a:ext>
            </a:extLst>
          </p:cNvPr>
          <p:cNvSpPr>
            <a:spLocks noGrp="1"/>
          </p:cNvSpPr>
          <p:nvPr>
            <p:ph type="title"/>
          </p:nvPr>
        </p:nvSpPr>
        <p:spPr>
          <a:xfrm>
            <a:off x="612648" y="548640"/>
            <a:ext cx="10741152" cy="645459"/>
          </a:xfrm>
        </p:spPr>
        <p:txBody>
          <a:bodyPr/>
          <a:lstStyle/>
          <a:p>
            <a:pPr algn="ctr"/>
            <a:r>
              <a:rPr lang="fr-FR" dirty="0"/>
              <a:t>Les deux grands pôles de la prière biblique</a:t>
            </a:r>
          </a:p>
        </p:txBody>
      </p:sp>
      <p:sp>
        <p:nvSpPr>
          <p:cNvPr id="4" name="Espace réservé du contenu 3">
            <a:extLst>
              <a:ext uri="{FF2B5EF4-FFF2-40B4-BE49-F238E27FC236}">
                <a16:creationId xmlns:a16="http://schemas.microsoft.com/office/drawing/2014/main" id="{93E1414D-9CF5-90DC-B7A4-AFD77E7DB923}"/>
              </a:ext>
            </a:extLst>
          </p:cNvPr>
          <p:cNvSpPr>
            <a:spLocks noGrp="1"/>
          </p:cNvSpPr>
          <p:nvPr>
            <p:ph sz="half" idx="1"/>
          </p:nvPr>
        </p:nvSpPr>
        <p:spPr>
          <a:xfrm>
            <a:off x="451282" y="1658881"/>
            <a:ext cx="5293301" cy="4351338"/>
          </a:xfrm>
        </p:spPr>
        <p:txBody>
          <a:bodyPr>
            <a:normAutofit fontScale="92500" lnSpcReduction="10000"/>
          </a:bodyPr>
          <a:lstStyle/>
          <a:p>
            <a:r>
              <a:rPr lang="fr-FR" b="1" dirty="0"/>
              <a:t>Supplication</a:t>
            </a:r>
          </a:p>
          <a:p>
            <a:pPr marL="0" indent="0">
              <a:buNone/>
            </a:pPr>
            <a:r>
              <a:rPr lang="fr-FR" sz="1600" b="0" i="0" dirty="0">
                <a:effectLst/>
                <a:latin typeface="Open Sans" panose="020B0606030504020204" pitchFamily="34" charset="0"/>
              </a:rPr>
              <a:t>Quand je crie, réponds-moi, Dieu, ma justice ! </a:t>
            </a:r>
            <a:br>
              <a:rPr lang="fr-FR" sz="1600" b="0" i="0" dirty="0">
                <a:effectLst/>
                <a:latin typeface="Open Sans" panose="020B0606030504020204" pitchFamily="34" charset="0"/>
              </a:rPr>
            </a:br>
            <a:r>
              <a:rPr lang="fr-FR" sz="1600" b="0" i="0" dirty="0">
                <a:effectLst/>
                <a:latin typeface="Open Sans" panose="020B0606030504020204" pitchFamily="34" charset="0"/>
              </a:rPr>
              <a:t>Toi qui me libères dans la détresse, </a:t>
            </a:r>
            <a:br>
              <a:rPr lang="fr-FR" sz="1600" b="0" i="0" dirty="0">
                <a:effectLst/>
                <a:latin typeface="Open Sans" panose="020B0606030504020204" pitchFamily="34" charset="0"/>
              </a:rPr>
            </a:br>
            <a:r>
              <a:rPr lang="fr-FR" sz="1600" b="0" i="0" dirty="0">
                <a:effectLst/>
                <a:latin typeface="Open Sans" panose="020B0606030504020204" pitchFamily="34" charset="0"/>
              </a:rPr>
              <a:t>pitié pour moi, écoute ma prière !  (Ps 4, 2)</a:t>
            </a:r>
          </a:p>
          <a:p>
            <a:pPr marL="0" indent="0">
              <a:buNone/>
            </a:pPr>
            <a:r>
              <a:rPr lang="fr-FR" sz="1600" dirty="0">
                <a:latin typeface="Open Sans" panose="020B0606030504020204" pitchFamily="34" charset="0"/>
              </a:rPr>
              <a:t>Pitié pour moi, mon Dieu, dans ton amour, </a:t>
            </a:r>
            <a:br>
              <a:rPr lang="fr-FR" sz="1600" dirty="0">
                <a:latin typeface="Open Sans" panose="020B0606030504020204" pitchFamily="34" charset="0"/>
              </a:rPr>
            </a:br>
            <a:r>
              <a:rPr lang="fr-FR" sz="1600" dirty="0">
                <a:latin typeface="Open Sans" panose="020B0606030504020204" pitchFamily="34" charset="0"/>
              </a:rPr>
              <a:t>selon ta grande miséricorde, efface mon péché. </a:t>
            </a:r>
            <a:br>
              <a:rPr lang="fr-FR" sz="1600" dirty="0">
                <a:latin typeface="Open Sans" panose="020B0606030504020204" pitchFamily="34" charset="0"/>
              </a:rPr>
            </a:br>
            <a:r>
              <a:rPr lang="fr-FR" sz="1600" dirty="0">
                <a:latin typeface="Open Sans" panose="020B0606030504020204" pitchFamily="34" charset="0"/>
              </a:rPr>
              <a:t>(Ps 51, 3)</a:t>
            </a:r>
          </a:p>
          <a:p>
            <a:pPr marL="0" indent="0">
              <a:spcAft>
                <a:spcPts val="750"/>
              </a:spcAft>
              <a:buNone/>
            </a:pPr>
            <a:r>
              <a:rPr lang="fr-FR" sz="1600" dirty="0">
                <a:latin typeface="Open Sans" panose="020B0606030504020204" pitchFamily="34" charset="0"/>
              </a:rPr>
              <a:t>Pitié, mon Dieu ! Des hommes s'acharnent contre moi ; tout le jour, ils me combattent, ils me harcèlent.</a:t>
            </a:r>
            <a:br>
              <a:rPr lang="fr-FR" sz="1600" dirty="0">
                <a:latin typeface="Open Sans" panose="020B0606030504020204" pitchFamily="34" charset="0"/>
              </a:rPr>
            </a:br>
            <a:r>
              <a:rPr lang="fr-FR" sz="1600" dirty="0">
                <a:latin typeface="Open Sans" panose="020B0606030504020204" pitchFamily="34" charset="0"/>
              </a:rPr>
              <a:t>Ils s'acharnent, ils me guettent tout le jour ; </a:t>
            </a:r>
            <a:br>
              <a:rPr lang="fr-FR" sz="1600" dirty="0">
                <a:latin typeface="Open Sans" panose="020B0606030504020204" pitchFamily="34" charset="0"/>
              </a:rPr>
            </a:br>
            <a:r>
              <a:rPr lang="fr-FR" sz="1600" dirty="0">
                <a:latin typeface="Open Sans" panose="020B0606030504020204" pitchFamily="34" charset="0"/>
              </a:rPr>
              <a:t>mais là-haut, une armée combat pour moi. (Ps 56, 2-3)</a:t>
            </a:r>
          </a:p>
          <a:p>
            <a:pPr marL="0" indent="0">
              <a:buNone/>
            </a:pPr>
            <a:r>
              <a:rPr lang="fr-FR" sz="1600" dirty="0">
                <a:latin typeface="Open Sans" panose="020B0606030504020204" pitchFamily="34" charset="0"/>
              </a:rPr>
              <a:t>Pourquoi, Dieu, nous rejeter sans fin ? </a:t>
            </a:r>
            <a:br>
              <a:rPr lang="fr-FR" sz="1600" dirty="0">
                <a:latin typeface="Open Sans" panose="020B0606030504020204" pitchFamily="34" charset="0"/>
              </a:rPr>
            </a:br>
            <a:r>
              <a:rPr lang="fr-FR" sz="1600" dirty="0">
                <a:latin typeface="Open Sans" panose="020B0606030504020204" pitchFamily="34" charset="0"/>
              </a:rPr>
              <a:t>Pourquoi cette colère sur les brebis de ton troupeau ?</a:t>
            </a:r>
            <a:br>
              <a:rPr lang="fr-FR" sz="1600" dirty="0">
                <a:latin typeface="Open Sans" panose="020B0606030504020204" pitchFamily="34" charset="0"/>
              </a:rPr>
            </a:br>
            <a:r>
              <a:rPr lang="fr-FR" sz="1600" dirty="0">
                <a:latin typeface="Open Sans" panose="020B0606030504020204" pitchFamily="34" charset="0"/>
              </a:rPr>
              <a:t>(Ps 74, 1)</a:t>
            </a:r>
          </a:p>
        </p:txBody>
      </p:sp>
      <p:sp>
        <p:nvSpPr>
          <p:cNvPr id="5" name="Espace réservé du contenu 4">
            <a:extLst>
              <a:ext uri="{FF2B5EF4-FFF2-40B4-BE49-F238E27FC236}">
                <a16:creationId xmlns:a16="http://schemas.microsoft.com/office/drawing/2014/main" id="{CD2D6D40-37A2-E9C9-DC8D-DF518F685903}"/>
              </a:ext>
            </a:extLst>
          </p:cNvPr>
          <p:cNvSpPr>
            <a:spLocks noGrp="1"/>
          </p:cNvSpPr>
          <p:nvPr>
            <p:ph sz="half" idx="2"/>
          </p:nvPr>
        </p:nvSpPr>
        <p:spPr>
          <a:xfrm>
            <a:off x="6172200" y="1658881"/>
            <a:ext cx="5568518" cy="4732954"/>
          </a:xfrm>
        </p:spPr>
        <p:txBody>
          <a:bodyPr>
            <a:normAutofit fontScale="92500" lnSpcReduction="10000"/>
          </a:bodyPr>
          <a:lstStyle/>
          <a:p>
            <a:r>
              <a:rPr lang="fr-FR" b="1" dirty="0"/>
              <a:t>Louange</a:t>
            </a:r>
          </a:p>
          <a:p>
            <a:pPr marL="0" indent="0">
              <a:spcAft>
                <a:spcPts val="750"/>
              </a:spcAft>
              <a:buNone/>
            </a:pPr>
            <a:r>
              <a:rPr lang="fr-FR" sz="1600" dirty="0">
                <a:latin typeface="Open Sans" panose="020B0606030504020204" pitchFamily="34" charset="0"/>
              </a:rPr>
              <a:t>Ô Seigneur, notre Dieu, </a:t>
            </a:r>
            <a:br>
              <a:rPr lang="fr-FR" sz="1600" dirty="0">
                <a:latin typeface="Open Sans" panose="020B0606030504020204" pitchFamily="34" charset="0"/>
              </a:rPr>
            </a:br>
            <a:r>
              <a:rPr lang="fr-FR" sz="1600" dirty="0">
                <a:latin typeface="Open Sans" panose="020B0606030504020204" pitchFamily="34" charset="0"/>
              </a:rPr>
              <a:t>qu'il est grand ton nom par toute la terre ! </a:t>
            </a:r>
            <a:br>
              <a:rPr lang="fr-FR" sz="1600" dirty="0">
                <a:latin typeface="Open Sans" panose="020B0606030504020204" pitchFamily="34" charset="0"/>
              </a:rPr>
            </a:br>
            <a:r>
              <a:rPr lang="fr-FR" sz="1600" dirty="0">
                <a:latin typeface="Open Sans" panose="020B0606030504020204" pitchFamily="34" charset="0"/>
              </a:rPr>
              <a:t>Jusqu'aux cieux, ta splendeur est chantée</a:t>
            </a:r>
            <a:br>
              <a:rPr lang="fr-FR" sz="1600" dirty="0">
                <a:latin typeface="Open Sans" panose="020B0606030504020204" pitchFamily="34" charset="0"/>
              </a:rPr>
            </a:br>
            <a:r>
              <a:rPr lang="fr-FR" sz="1600" dirty="0">
                <a:latin typeface="Open Sans" panose="020B0606030504020204" pitchFamily="34" charset="0"/>
              </a:rPr>
              <a:t>par la bouche des enfants, des tout-petits. (Ps 8, 2-3a)</a:t>
            </a:r>
          </a:p>
          <a:p>
            <a:pPr marL="0" indent="0">
              <a:spcAft>
                <a:spcPts val="750"/>
              </a:spcAft>
              <a:buNone/>
            </a:pPr>
            <a:r>
              <a:rPr lang="fr-FR" sz="1600" dirty="0">
                <a:latin typeface="Open Sans" panose="020B0606030504020204" pitchFamily="34" charset="0"/>
              </a:rPr>
              <a:t>Je t'exalte, Seigneur : tu m'as relevé, </a:t>
            </a:r>
            <a:br>
              <a:rPr lang="fr-FR" sz="1600" dirty="0">
                <a:latin typeface="Open Sans" panose="020B0606030504020204" pitchFamily="34" charset="0"/>
              </a:rPr>
            </a:br>
            <a:r>
              <a:rPr lang="fr-FR" sz="1600" dirty="0">
                <a:latin typeface="Open Sans" panose="020B0606030504020204" pitchFamily="34" charset="0"/>
              </a:rPr>
              <a:t>tu m'épargnes les rires de l'ennemi.</a:t>
            </a:r>
            <a:br>
              <a:rPr lang="fr-FR" sz="1600" dirty="0">
                <a:latin typeface="Open Sans" panose="020B0606030504020204" pitchFamily="34" charset="0"/>
              </a:rPr>
            </a:br>
            <a:r>
              <a:rPr lang="fr-FR" sz="1600" dirty="0">
                <a:latin typeface="Open Sans" panose="020B0606030504020204" pitchFamily="34" charset="0"/>
              </a:rPr>
              <a:t>Quand j'ai crié vers toi, </a:t>
            </a:r>
            <a:br>
              <a:rPr lang="fr-FR" sz="1600" dirty="0">
                <a:latin typeface="Open Sans" panose="020B0606030504020204" pitchFamily="34" charset="0"/>
              </a:rPr>
            </a:br>
            <a:r>
              <a:rPr lang="fr-FR" sz="1600" dirty="0">
                <a:latin typeface="Open Sans" panose="020B0606030504020204" pitchFamily="34" charset="0"/>
              </a:rPr>
              <a:t>Seigneur, mon Dieu, tu m'as guéri. (Ps 30, 2-3a)</a:t>
            </a:r>
          </a:p>
          <a:p>
            <a:pPr marL="0" indent="0">
              <a:spcAft>
                <a:spcPts val="750"/>
              </a:spcAft>
              <a:buNone/>
            </a:pPr>
            <a:r>
              <a:rPr lang="fr-FR" sz="1600" dirty="0">
                <a:latin typeface="Open Sans" panose="020B0606030504020204" pitchFamily="34" charset="0"/>
              </a:rPr>
              <a:t>A toi, Dieu, nous rendons grâce ; </a:t>
            </a:r>
            <a:br>
              <a:rPr lang="fr-FR" sz="1600" dirty="0">
                <a:latin typeface="Open Sans" panose="020B0606030504020204" pitchFamily="34" charset="0"/>
              </a:rPr>
            </a:br>
            <a:r>
              <a:rPr lang="fr-FR" sz="1600" dirty="0">
                <a:latin typeface="Open Sans" panose="020B0606030504020204" pitchFamily="34" charset="0"/>
              </a:rPr>
              <a:t>nous rendons grâce, et ton nom est proche : </a:t>
            </a:r>
            <a:br>
              <a:rPr lang="fr-FR" sz="1600" dirty="0">
                <a:latin typeface="Open Sans" panose="020B0606030504020204" pitchFamily="34" charset="0"/>
              </a:rPr>
            </a:br>
            <a:r>
              <a:rPr lang="fr-FR" sz="1600" dirty="0">
                <a:latin typeface="Open Sans" panose="020B0606030504020204" pitchFamily="34" charset="0"/>
              </a:rPr>
              <a:t>on proclame tes merveilles ! (Ps 75, 2)</a:t>
            </a:r>
          </a:p>
          <a:p>
            <a:pPr marL="0" indent="0">
              <a:spcAft>
                <a:spcPts val="750"/>
              </a:spcAft>
              <a:buNone/>
            </a:pPr>
            <a:r>
              <a:rPr lang="fr-FR" sz="1600" dirty="0">
                <a:latin typeface="Open Sans" panose="020B0606030504020204" pitchFamily="34" charset="0"/>
              </a:rPr>
              <a:t>Alléluia ! Chantez au Seigneur un chant nouveau, louez-le dans l'assemblée de ses fidèles ! (Ps 149, 1)</a:t>
            </a:r>
          </a:p>
          <a:p>
            <a:pPr marL="0" indent="0">
              <a:buNone/>
            </a:pPr>
            <a:endParaRPr lang="fr-FR" b="1" dirty="0"/>
          </a:p>
        </p:txBody>
      </p:sp>
    </p:spTree>
    <p:extLst>
      <p:ext uri="{BB962C8B-B14F-4D97-AF65-F5344CB8AC3E}">
        <p14:creationId xmlns:p14="http://schemas.microsoft.com/office/powerpoint/2010/main" val="423086121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anim calcmode="lin" valueType="num">
                                      <p:cBhvr additive="base">
                                        <p:cTn id="3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1" end="1"/>
                                            </p:txEl>
                                          </p:spTgt>
                                        </p:tgtEl>
                                        <p:attrNameLst>
                                          <p:attrName>style.visibility</p:attrName>
                                        </p:attrNameLst>
                                      </p:cBhvr>
                                      <p:to>
                                        <p:strVal val="visible"/>
                                      </p:to>
                                    </p:set>
                                    <p:anim calcmode="lin" valueType="num">
                                      <p:cBhvr additive="base">
                                        <p:cTn id="4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2" end="2"/>
                                            </p:txEl>
                                          </p:spTgt>
                                        </p:tgtEl>
                                        <p:attrNameLst>
                                          <p:attrName>style.visibility</p:attrName>
                                        </p:attrNameLst>
                                      </p:cBhvr>
                                      <p:to>
                                        <p:strVal val="visible"/>
                                      </p:to>
                                    </p:set>
                                    <p:anim calcmode="lin" valueType="num">
                                      <p:cBhvr additive="base">
                                        <p:cTn id="4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3" end="3"/>
                                            </p:txEl>
                                          </p:spTgt>
                                        </p:tgtEl>
                                        <p:attrNameLst>
                                          <p:attrName>style.visibility</p:attrName>
                                        </p:attrNameLst>
                                      </p:cBhvr>
                                      <p:to>
                                        <p:strVal val="visible"/>
                                      </p:to>
                                    </p:set>
                                    <p:anim calcmode="lin" valueType="num">
                                      <p:cBhvr additive="base">
                                        <p:cTn id="5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4" end="4"/>
                                            </p:txEl>
                                          </p:spTgt>
                                        </p:tgtEl>
                                        <p:attrNameLst>
                                          <p:attrName>style.visibility</p:attrName>
                                        </p:attrNameLst>
                                      </p:cBhvr>
                                      <p:to>
                                        <p:strVal val="visible"/>
                                      </p:to>
                                    </p:set>
                                    <p:anim calcmode="lin" valueType="num">
                                      <p:cBhvr additive="base">
                                        <p:cTn id="6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08643-6AD1-B4D5-3DAD-725457B3BCA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457B651-50B0-F662-C1FC-ED8335F68B18}"/>
              </a:ext>
            </a:extLst>
          </p:cNvPr>
          <p:cNvSpPr>
            <a:spLocks noGrp="1"/>
          </p:cNvSpPr>
          <p:nvPr>
            <p:ph type="title"/>
          </p:nvPr>
        </p:nvSpPr>
        <p:spPr>
          <a:xfrm>
            <a:off x="612648" y="548640"/>
            <a:ext cx="10741152" cy="631527"/>
          </a:xfrm>
        </p:spPr>
        <p:txBody>
          <a:bodyPr/>
          <a:lstStyle/>
          <a:p>
            <a:pPr algn="ctr"/>
            <a:r>
              <a:rPr lang="fr-FR" dirty="0"/>
              <a:t>150 psaumes formant un livre</a:t>
            </a:r>
          </a:p>
        </p:txBody>
      </p:sp>
      <p:sp>
        <p:nvSpPr>
          <p:cNvPr id="4" name="Espace réservé du contenu 3">
            <a:extLst>
              <a:ext uri="{FF2B5EF4-FFF2-40B4-BE49-F238E27FC236}">
                <a16:creationId xmlns:a16="http://schemas.microsoft.com/office/drawing/2014/main" id="{E5B54ADC-1E69-8417-A65C-F5F96FEC1368}"/>
              </a:ext>
            </a:extLst>
          </p:cNvPr>
          <p:cNvSpPr>
            <a:spLocks noGrp="1"/>
          </p:cNvSpPr>
          <p:nvPr>
            <p:ph sz="half" idx="1"/>
          </p:nvPr>
        </p:nvSpPr>
        <p:spPr>
          <a:xfrm>
            <a:off x="612648" y="1587369"/>
            <a:ext cx="5181600" cy="1966446"/>
          </a:xfrm>
        </p:spPr>
        <p:txBody>
          <a:bodyPr>
            <a:normAutofit/>
          </a:bodyPr>
          <a:lstStyle/>
          <a:p>
            <a:pPr marL="0" indent="0">
              <a:buNone/>
            </a:pPr>
            <a:r>
              <a:rPr lang="fr-FR" sz="1800" dirty="0"/>
              <a:t>Pas de titre pour le psautier dans la tradition hébraïque</a:t>
            </a:r>
          </a:p>
          <a:p>
            <a:pPr marL="0" indent="0">
              <a:buNone/>
            </a:pPr>
            <a:r>
              <a:rPr lang="fr-FR" sz="1800" dirty="0"/>
              <a:t>Mais un « colophon » en Ps 72,20 : </a:t>
            </a:r>
            <a:br>
              <a:rPr lang="fr-FR" sz="1800" dirty="0"/>
            </a:br>
            <a:r>
              <a:rPr lang="fr-FR" sz="1800" dirty="0"/>
              <a:t>« Sont terminées les </a:t>
            </a:r>
            <a:r>
              <a:rPr lang="fr-FR" sz="1800" i="1" kern="0" dirty="0"/>
              <a:t>prières</a:t>
            </a:r>
            <a:r>
              <a:rPr lang="fr-FR" sz="1800" dirty="0"/>
              <a:t> de David, fils de Jessé »</a:t>
            </a:r>
          </a:p>
        </p:txBody>
      </p:sp>
      <p:sp>
        <p:nvSpPr>
          <p:cNvPr id="5" name="Espace réservé du contenu 4">
            <a:extLst>
              <a:ext uri="{FF2B5EF4-FFF2-40B4-BE49-F238E27FC236}">
                <a16:creationId xmlns:a16="http://schemas.microsoft.com/office/drawing/2014/main" id="{C444247B-4194-2ADC-32BD-03FD8623DF9B}"/>
              </a:ext>
            </a:extLst>
          </p:cNvPr>
          <p:cNvSpPr>
            <a:spLocks noGrp="1"/>
          </p:cNvSpPr>
          <p:nvPr>
            <p:ph sz="half" idx="2"/>
          </p:nvPr>
        </p:nvSpPr>
        <p:spPr>
          <a:xfrm>
            <a:off x="6172200" y="1587369"/>
            <a:ext cx="5181600" cy="853029"/>
          </a:xfrm>
        </p:spPr>
        <p:txBody>
          <a:bodyPr>
            <a:normAutofit/>
          </a:bodyPr>
          <a:lstStyle/>
          <a:p>
            <a:pPr marL="0" indent="0">
              <a:buNone/>
            </a:pPr>
            <a:r>
              <a:rPr lang="fr-FR" sz="1800" dirty="0"/>
              <a:t>Epoque rabbinique, on emploie le terme </a:t>
            </a:r>
            <a:r>
              <a:rPr lang="fr-FR" sz="1800" i="1" dirty="0" err="1"/>
              <a:t>t</a:t>
            </a:r>
            <a:r>
              <a:rPr lang="fr-FR" sz="1800" i="1" baseline="30000" dirty="0" err="1"/>
              <a:t>e</a:t>
            </a:r>
            <a:r>
              <a:rPr lang="fr-FR" sz="1800" i="1" dirty="0" err="1"/>
              <a:t>hillîm</a:t>
            </a:r>
            <a:r>
              <a:rPr lang="fr-FR" sz="1800" dirty="0"/>
              <a:t> pour parler du psautier</a:t>
            </a:r>
          </a:p>
        </p:txBody>
      </p:sp>
      <p:sp>
        <p:nvSpPr>
          <p:cNvPr id="3" name="Légende : flèche vers le haut 2">
            <a:extLst>
              <a:ext uri="{FF2B5EF4-FFF2-40B4-BE49-F238E27FC236}">
                <a16:creationId xmlns:a16="http://schemas.microsoft.com/office/drawing/2014/main" id="{C0B3EC6C-AD9D-6C67-ADBA-994DB6FA221A}"/>
              </a:ext>
            </a:extLst>
          </p:cNvPr>
          <p:cNvSpPr/>
          <p:nvPr/>
        </p:nvSpPr>
        <p:spPr>
          <a:xfrm>
            <a:off x="2078377" y="3110754"/>
            <a:ext cx="2250141" cy="1165411"/>
          </a:xfrm>
          <a:prstGeom prst="upArrowCallout">
            <a:avLst>
              <a:gd name="adj1" fmla="val 5791"/>
              <a:gd name="adj2" fmla="val 11441"/>
              <a:gd name="adj3" fmla="val 21610"/>
              <a:gd name="adj4" fmla="val 6497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dirty="0" err="1">
                <a:solidFill>
                  <a:schemeClr val="accent1">
                    <a:lumMod val="50000"/>
                  </a:schemeClr>
                </a:solidFill>
              </a:rPr>
              <a:t>tephillah</a:t>
            </a:r>
            <a:r>
              <a:rPr lang="fr-FR" sz="1600" dirty="0"/>
              <a:t>(</a:t>
            </a:r>
            <a:r>
              <a:rPr lang="fr-FR" sz="1600" dirty="0" err="1"/>
              <a:t>ôt</a:t>
            </a:r>
            <a:r>
              <a:rPr lang="fr-FR" sz="1600" dirty="0"/>
              <a:t>) </a:t>
            </a:r>
            <a:r>
              <a:rPr lang="fr-FR" sz="1600" dirty="0">
                <a:sym typeface="Wingdings" panose="05000000000000000000" pitchFamily="2" charset="2"/>
              </a:rPr>
              <a:t> </a:t>
            </a:r>
            <a:r>
              <a:rPr lang="fr-FR" sz="1400" dirty="0">
                <a:sym typeface="Wingdings" panose="05000000000000000000" pitchFamily="2" charset="2"/>
              </a:rPr>
              <a:t>lamentation, demande</a:t>
            </a:r>
            <a:endParaRPr lang="fr-FR" sz="1600" dirty="0"/>
          </a:p>
        </p:txBody>
      </p:sp>
      <p:sp>
        <p:nvSpPr>
          <p:cNvPr id="6" name="Légende : flèche vers le haut 5">
            <a:extLst>
              <a:ext uri="{FF2B5EF4-FFF2-40B4-BE49-F238E27FC236}">
                <a16:creationId xmlns:a16="http://schemas.microsoft.com/office/drawing/2014/main" id="{DBF135C5-79CB-7F4D-FA06-2042355FDF33}"/>
              </a:ext>
            </a:extLst>
          </p:cNvPr>
          <p:cNvSpPr/>
          <p:nvPr/>
        </p:nvSpPr>
        <p:spPr>
          <a:xfrm>
            <a:off x="9531276" y="2013883"/>
            <a:ext cx="2444675" cy="1165411"/>
          </a:xfrm>
          <a:prstGeom prst="upArrowCallout">
            <a:avLst>
              <a:gd name="adj1" fmla="val 9231"/>
              <a:gd name="adj2" fmla="val 11441"/>
              <a:gd name="adj3" fmla="val 21610"/>
              <a:gd name="adj4" fmla="val 64977"/>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dirty="0"/>
              <a:t>De la racine </a:t>
            </a:r>
            <a:r>
              <a:rPr lang="fr-FR" sz="1600" dirty="0" err="1">
                <a:solidFill>
                  <a:schemeClr val="accent1">
                    <a:lumMod val="50000"/>
                  </a:schemeClr>
                </a:solidFill>
              </a:rPr>
              <a:t>hll</a:t>
            </a:r>
            <a:r>
              <a:rPr lang="fr-FR" sz="1600" dirty="0">
                <a:solidFill>
                  <a:schemeClr val="accent1">
                    <a:lumMod val="50000"/>
                  </a:schemeClr>
                </a:solidFill>
              </a:rPr>
              <a:t>  </a:t>
            </a:r>
            <a:r>
              <a:rPr lang="fr-FR" sz="1400" dirty="0">
                <a:solidFill>
                  <a:schemeClr val="accent1">
                    <a:lumMod val="50000"/>
                  </a:schemeClr>
                </a:solidFill>
              </a:rPr>
              <a:t>« louer » </a:t>
            </a:r>
            <a:r>
              <a:rPr lang="fr-FR" sz="1400" dirty="0" err="1">
                <a:sym typeface="Wingdings" panose="05000000000000000000" pitchFamily="2" charset="2"/>
              </a:rPr>
              <a:t>hallelû</a:t>
            </a:r>
            <a:r>
              <a:rPr lang="fr-FR" sz="1400" dirty="0">
                <a:sym typeface="Wingdings" panose="05000000000000000000" pitchFamily="2" charset="2"/>
              </a:rPr>
              <a:t>-Ya = louez Yah(</a:t>
            </a:r>
            <a:r>
              <a:rPr lang="fr-FR" sz="1400" dirty="0" err="1">
                <a:sym typeface="Wingdings" panose="05000000000000000000" pitchFamily="2" charset="2"/>
              </a:rPr>
              <a:t>wh</a:t>
            </a:r>
            <a:r>
              <a:rPr lang="fr-FR" sz="1400" dirty="0">
                <a:sym typeface="Wingdings" panose="05000000000000000000" pitchFamily="2" charset="2"/>
              </a:rPr>
              <a:t>)</a:t>
            </a:r>
            <a:endParaRPr lang="fr-FR" sz="1600" dirty="0"/>
          </a:p>
        </p:txBody>
      </p:sp>
      <p:sp>
        <p:nvSpPr>
          <p:cNvPr id="7" name="ZoneTexte 6">
            <a:extLst>
              <a:ext uri="{FF2B5EF4-FFF2-40B4-BE49-F238E27FC236}">
                <a16:creationId xmlns:a16="http://schemas.microsoft.com/office/drawing/2014/main" id="{9EAAD78B-F7B0-7F61-28F5-2B3F6872B76D}"/>
              </a:ext>
            </a:extLst>
          </p:cNvPr>
          <p:cNvSpPr txBox="1"/>
          <p:nvPr/>
        </p:nvSpPr>
        <p:spPr>
          <a:xfrm>
            <a:off x="914400" y="4636546"/>
            <a:ext cx="10741151" cy="1538883"/>
          </a:xfrm>
          <a:prstGeom prst="rect">
            <a:avLst/>
          </a:prstGeom>
          <a:noFill/>
        </p:spPr>
        <p:txBody>
          <a:bodyPr wrap="square" rtlCol="0">
            <a:spAutoFit/>
          </a:bodyPr>
          <a:lstStyle/>
          <a:p>
            <a:r>
              <a:rPr lang="fr-FR" dirty="0"/>
              <a:t>Dans la tradition grecque : </a:t>
            </a:r>
          </a:p>
          <a:p>
            <a:r>
              <a:rPr lang="fr-FR" sz="1800" dirty="0" err="1">
                <a:effectLst/>
                <a:latin typeface="Bwgrkl" pitchFamily="2" charset="0"/>
                <a:ea typeface="Times New Roman" panose="02020603050405020304" pitchFamily="18" charset="0"/>
                <a:cs typeface="Times New Roman" panose="02020603050405020304" pitchFamily="18" charset="0"/>
              </a:rPr>
              <a:t>Yalmoi</a:t>
            </a:r>
            <a:r>
              <a:rPr lang="fr-FR" sz="1800" dirty="0">
                <a:effectLst/>
                <a:latin typeface="Bwgrkl" pitchFamily="2" charset="0"/>
                <a:ea typeface="Times New Roman" panose="02020603050405020304" pitchFamily="18" charset="0"/>
                <a:cs typeface="Times New Roman" panose="02020603050405020304" pitchFamily="18" charset="0"/>
              </a:rPr>
              <a:t>,</a:t>
            </a:r>
            <a:r>
              <a:rPr lang="fr-FR" sz="1800" dirty="0">
                <a:effectLst/>
                <a:latin typeface="Times New Roman" panose="02020603050405020304" pitchFamily="18" charset="0"/>
                <a:ea typeface="Times New Roman" panose="02020603050405020304" pitchFamily="18" charset="0"/>
              </a:rPr>
              <a:t>, pluriel de </a:t>
            </a:r>
            <a:r>
              <a:rPr lang="fr-FR" sz="1800" dirty="0" err="1">
                <a:effectLst/>
                <a:latin typeface="Bwgrkl" pitchFamily="2" charset="0"/>
                <a:ea typeface="Times New Roman" panose="02020603050405020304" pitchFamily="18" charset="0"/>
                <a:cs typeface="Times New Roman" panose="02020603050405020304" pitchFamily="18" charset="0"/>
              </a:rPr>
              <a:t>yalmo,j</a:t>
            </a:r>
            <a:r>
              <a:rPr lang="fr-FR" sz="1800" dirty="0">
                <a:effectLst/>
                <a:latin typeface="Times New Roman" panose="02020603050405020304" pitchFamily="18" charset="0"/>
                <a:ea typeface="Times New Roman" panose="02020603050405020304" pitchFamily="18" charset="0"/>
              </a:rPr>
              <a:t>, “action de tendre puis de lâcher, action de faire vibrer” &gt; faire vibrer les cordes d'un instrument à cordes &gt; air joué ou accompagné d'un instrument à cordes (lyre).  </a:t>
            </a:r>
            <a:r>
              <a:rPr lang="fr-FR" dirty="0">
                <a:latin typeface="Times New Roman" panose="02020603050405020304" pitchFamily="18" charset="0"/>
                <a:ea typeface="Times New Roman" panose="02020603050405020304" pitchFamily="18" charset="0"/>
              </a:rPr>
              <a:t>&gt;</a:t>
            </a:r>
            <a:r>
              <a:rPr lang="fr-FR" sz="1800" dirty="0">
                <a:effectLst/>
                <a:latin typeface="Times New Roman" panose="02020603050405020304" pitchFamily="18" charset="0"/>
                <a:ea typeface="Times New Roman" panose="02020603050405020304" pitchFamily="18" charset="0"/>
              </a:rPr>
              <a:t> </a:t>
            </a:r>
            <a:r>
              <a:rPr lang="fr-FR" sz="2000" b="1" dirty="0">
                <a:solidFill>
                  <a:schemeClr val="accent1">
                    <a:lumMod val="50000"/>
                  </a:schemeClr>
                </a:solidFill>
                <a:effectLst/>
                <a:latin typeface="Times New Roman" panose="02020603050405020304" pitchFamily="18" charset="0"/>
                <a:ea typeface="Times New Roman" panose="02020603050405020304" pitchFamily="18" charset="0"/>
              </a:rPr>
              <a:t>psaumes</a:t>
            </a:r>
            <a:endParaRPr lang="fr-FR" sz="1800" b="1" dirty="0">
              <a:solidFill>
                <a:schemeClr val="accent1">
                  <a:lumMod val="50000"/>
                </a:schemeClr>
              </a:solidFill>
              <a:effectLst/>
              <a:latin typeface="Times New Roman" panose="02020603050405020304" pitchFamily="18" charset="0"/>
              <a:ea typeface="Times New Roman" panose="02020603050405020304" pitchFamily="18" charset="0"/>
            </a:endParaRPr>
          </a:p>
          <a:p>
            <a:r>
              <a:rPr lang="fr-FR" sz="1800" dirty="0" err="1">
                <a:effectLst/>
                <a:latin typeface="Bwgrkl" pitchFamily="2" charset="0"/>
                <a:ea typeface="Times New Roman" panose="02020603050405020304" pitchFamily="18" charset="0"/>
                <a:cs typeface="Times New Roman" panose="02020603050405020304" pitchFamily="18" charset="0"/>
              </a:rPr>
              <a:t>Yalth,rion</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Bwgrkl" pitchFamily="2" charset="0"/>
                <a:ea typeface="Times New Roman" panose="02020603050405020304" pitchFamily="18" charset="0"/>
                <a:cs typeface="Times New Roman" panose="02020603050405020304" pitchFamily="18" charset="0"/>
              </a:rPr>
              <a:t>tw</a:t>
            </a:r>
            <a:r>
              <a:rPr lang="fr-FR" sz="1800" dirty="0">
                <a:effectLst/>
                <a:latin typeface="Bwgrkl" pitchFamily="2" charset="0"/>
                <a:ea typeface="Times New Roman" panose="02020603050405020304" pitchFamily="18" charset="0"/>
                <a:cs typeface="Times New Roman" panose="02020603050405020304" pitchFamily="18" charset="0"/>
              </a:rPr>
              <a:t>/| </a:t>
            </a:r>
            <a:r>
              <a:rPr lang="fr-FR" sz="1800" dirty="0" err="1">
                <a:effectLst/>
                <a:latin typeface="Bwgrkl" pitchFamily="2" charset="0"/>
                <a:ea typeface="Times New Roman" panose="02020603050405020304" pitchFamily="18" charset="0"/>
                <a:cs typeface="Times New Roman" panose="02020603050405020304" pitchFamily="18" charset="0"/>
              </a:rPr>
              <a:t>Daui,d</a:t>
            </a:r>
            <a:r>
              <a:rPr lang="fr-FR" sz="1800" dirty="0">
                <a:effectLst/>
                <a:latin typeface="Times New Roman" panose="02020603050405020304" pitchFamily="18" charset="0"/>
                <a:ea typeface="Times New Roman" panose="02020603050405020304" pitchFamily="18" charset="0"/>
              </a:rPr>
              <a:t>), </a:t>
            </a:r>
            <a:r>
              <a:rPr lang="fr-FR" sz="1800" i="1" dirty="0" err="1">
                <a:effectLst/>
                <a:latin typeface="Times New Roman" panose="02020603050405020304" pitchFamily="18" charset="0"/>
                <a:ea typeface="Times New Roman" panose="02020603050405020304" pitchFamily="18" charset="0"/>
              </a:rPr>
              <a:t>psalterion</a:t>
            </a:r>
            <a:r>
              <a:rPr lang="fr-FR" sz="1800" i="1" dirty="0">
                <a:effectLst/>
                <a:latin typeface="Times New Roman" panose="02020603050405020304" pitchFamily="18" charset="0"/>
                <a:ea typeface="Times New Roman" panose="02020603050405020304" pitchFamily="18" charset="0"/>
              </a:rPr>
              <a:t> </a:t>
            </a:r>
            <a:r>
              <a:rPr lang="fr-FR" sz="1800" dirty="0">
                <a:effectLst/>
                <a:latin typeface="Times New Roman" panose="02020603050405020304" pitchFamily="18" charset="0"/>
                <a:ea typeface="Times New Roman" panose="02020603050405020304" pitchFamily="18" charset="0"/>
              </a:rPr>
              <a:t>(de David) : instrument de musique à cordes (à 10 cordes selon Ps 33,2) </a:t>
            </a:r>
            <a:br>
              <a:rPr lang="fr-FR" sz="1800" dirty="0">
                <a:effectLst/>
                <a:latin typeface="Times New Roman" panose="02020603050405020304" pitchFamily="18" charset="0"/>
                <a:ea typeface="Times New Roman" panose="02020603050405020304" pitchFamily="18" charset="0"/>
              </a:rPr>
            </a:br>
            <a:r>
              <a:rPr lang="fr-FR" sz="1800" dirty="0">
                <a:effectLst/>
                <a:latin typeface="Times New Roman" panose="02020603050405020304" pitchFamily="18" charset="0"/>
                <a:ea typeface="Times New Roman" panose="02020603050405020304" pitchFamily="18" charset="0"/>
              </a:rPr>
              <a:t>&gt; </a:t>
            </a:r>
            <a:r>
              <a:rPr lang="fr-FR" sz="2000" b="1" dirty="0">
                <a:solidFill>
                  <a:schemeClr val="accent1">
                    <a:lumMod val="50000"/>
                  </a:schemeClr>
                </a:solidFill>
                <a:latin typeface="Times New Roman" panose="02020603050405020304" pitchFamily="18" charset="0"/>
              </a:rPr>
              <a:t>psautier</a:t>
            </a:r>
          </a:p>
        </p:txBody>
      </p:sp>
    </p:spTree>
    <p:extLst>
      <p:ext uri="{BB962C8B-B14F-4D97-AF65-F5344CB8AC3E}">
        <p14:creationId xmlns:p14="http://schemas.microsoft.com/office/powerpoint/2010/main" val="3198369557"/>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additive="base">
                                        <p:cTn id="3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3" grpId="0" animBg="1"/>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A30DDD7F-F588-2772-991F-A02188EB48F0}"/>
              </a:ext>
            </a:extLst>
          </p:cNvPr>
          <p:cNvGraphicFramePr>
            <a:graphicFrameLocks noGrp="1"/>
          </p:cNvGraphicFramePr>
          <p:nvPr>
            <p:extLst>
              <p:ext uri="{D42A27DB-BD31-4B8C-83A1-F6EECF244321}">
                <p14:modId xmlns:p14="http://schemas.microsoft.com/office/powerpoint/2010/main" val="3692323040"/>
              </p:ext>
            </p:extLst>
          </p:nvPr>
        </p:nvGraphicFramePr>
        <p:xfrm>
          <a:off x="1322240" y="864639"/>
          <a:ext cx="5647764" cy="4798881"/>
        </p:xfrm>
        <a:graphic>
          <a:graphicData uri="http://schemas.openxmlformats.org/drawingml/2006/table">
            <a:tbl>
              <a:tblPr>
                <a:tableStyleId>{5C22544A-7EE6-4342-B048-85BDC9FD1C3A}</a:tableStyleId>
              </a:tblPr>
              <a:tblGrid>
                <a:gridCol w="2037287">
                  <a:extLst>
                    <a:ext uri="{9D8B030D-6E8A-4147-A177-3AD203B41FA5}">
                      <a16:colId xmlns:a16="http://schemas.microsoft.com/office/drawing/2014/main" val="3723378247"/>
                    </a:ext>
                  </a:extLst>
                </a:gridCol>
                <a:gridCol w="3610477">
                  <a:extLst>
                    <a:ext uri="{9D8B030D-6E8A-4147-A177-3AD203B41FA5}">
                      <a16:colId xmlns:a16="http://schemas.microsoft.com/office/drawing/2014/main" val="1447221104"/>
                    </a:ext>
                  </a:extLst>
                </a:gridCol>
              </a:tblGrid>
              <a:tr h="607881">
                <a:tc>
                  <a:txBody>
                    <a:bodyPr/>
                    <a:lstStyle/>
                    <a:p>
                      <a:pPr algn="l">
                        <a:lnSpc>
                          <a:spcPct val="105000"/>
                        </a:lnSpc>
                        <a:spcAft>
                          <a:spcPts val="1000"/>
                        </a:spcAft>
                        <a:buNone/>
                      </a:pPr>
                      <a:r>
                        <a:rPr lang="en-US" sz="1600" dirty="0">
                          <a:effectLst/>
                        </a:rPr>
                        <a:t>Texte </a:t>
                      </a:r>
                      <a:r>
                        <a:rPr lang="en-US" sz="1600" dirty="0" err="1">
                          <a:effectLst/>
                        </a:rPr>
                        <a:t>Massorétique</a:t>
                      </a:r>
                      <a:r>
                        <a:rPr lang="en-US" sz="1600" dirty="0">
                          <a:effectLst/>
                        </a:rPr>
                        <a:t> (</a:t>
                      </a:r>
                      <a:r>
                        <a:rPr lang="en-US" sz="1600" dirty="0" err="1">
                          <a:effectLst/>
                        </a:rPr>
                        <a:t>hébreu</a:t>
                      </a:r>
                      <a:r>
                        <a:rPr lang="en-US" sz="1600" dirty="0">
                          <a:effectLst/>
                        </a:rPr>
                        <a:t>)</a:t>
                      </a:r>
                      <a:endParaRPr lang="fr-FR" sz="16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05000"/>
                        </a:lnSpc>
                        <a:spcAft>
                          <a:spcPts val="1000"/>
                        </a:spcAft>
                        <a:buNone/>
                      </a:pPr>
                      <a:r>
                        <a:rPr lang="en-US" sz="1600" dirty="0" err="1">
                          <a:effectLst/>
                        </a:rPr>
                        <a:t>Grec</a:t>
                      </a:r>
                      <a:r>
                        <a:rPr lang="en-US" sz="1600" dirty="0">
                          <a:effectLst/>
                        </a:rPr>
                        <a:t> (LXX) </a:t>
                      </a:r>
                      <a:r>
                        <a:rPr lang="en-US" sz="1600" dirty="0">
                          <a:effectLst/>
                          <a:sym typeface="Wingdings" panose="05000000000000000000" pitchFamily="2" charset="2"/>
                        </a:rPr>
                        <a:t></a:t>
                      </a:r>
                      <a:r>
                        <a:rPr lang="en-US" sz="1600" dirty="0">
                          <a:effectLst/>
                        </a:rPr>
                        <a:t> Vulgate (</a:t>
                      </a:r>
                      <a:r>
                        <a:rPr lang="en-US" sz="1600" dirty="0" err="1">
                          <a:effectLst/>
                        </a:rPr>
                        <a:t>latin</a:t>
                      </a:r>
                      <a:r>
                        <a:rPr lang="en-US" sz="1600" dirty="0">
                          <a:effectLst/>
                        </a:rPr>
                        <a:t>)</a:t>
                      </a:r>
                      <a:endParaRPr lang="fr-FR" sz="16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392111492"/>
                  </a:ext>
                </a:extLst>
              </a:tr>
              <a:tr h="0">
                <a:tc>
                  <a:txBody>
                    <a:bodyPr/>
                    <a:lstStyle/>
                    <a:p>
                      <a:pPr>
                        <a:lnSpc>
                          <a:spcPts val="2400"/>
                        </a:lnSpc>
                        <a:spcAft>
                          <a:spcPts val="1000"/>
                        </a:spcAft>
                        <a:buNone/>
                      </a:pPr>
                      <a:r>
                        <a:rPr lang="en-US" sz="2000">
                          <a:effectLst/>
                        </a:rPr>
                        <a:t>1 – 8</a:t>
                      </a:r>
                      <a:endParaRPr lang="fr-FR" sz="2000">
                        <a:effectLst/>
                      </a:endParaRPr>
                    </a:p>
                    <a:p>
                      <a:pPr>
                        <a:lnSpc>
                          <a:spcPts val="2400"/>
                        </a:lnSpc>
                        <a:spcAft>
                          <a:spcPts val="1000"/>
                        </a:spcAft>
                        <a:buNone/>
                      </a:pPr>
                      <a:r>
                        <a:rPr lang="en-US" sz="2000">
                          <a:effectLst/>
                        </a:rPr>
                        <a:t>9 – 10</a:t>
                      </a:r>
                      <a:endParaRPr lang="fr-FR" sz="2000">
                        <a:effectLst/>
                      </a:endParaRPr>
                    </a:p>
                    <a:p>
                      <a:pPr>
                        <a:lnSpc>
                          <a:spcPts val="2400"/>
                        </a:lnSpc>
                        <a:spcAft>
                          <a:spcPts val="1000"/>
                        </a:spcAft>
                        <a:buNone/>
                      </a:pPr>
                      <a:r>
                        <a:rPr lang="en-US" sz="2000">
                          <a:effectLst/>
                        </a:rPr>
                        <a:t>11 – 113</a:t>
                      </a:r>
                      <a:endParaRPr lang="fr-FR" sz="2000">
                        <a:effectLst/>
                      </a:endParaRPr>
                    </a:p>
                    <a:p>
                      <a:pPr>
                        <a:lnSpc>
                          <a:spcPts val="2400"/>
                        </a:lnSpc>
                        <a:spcAft>
                          <a:spcPts val="1000"/>
                        </a:spcAft>
                        <a:buNone/>
                      </a:pPr>
                      <a:r>
                        <a:rPr lang="en-US" sz="2000">
                          <a:effectLst/>
                        </a:rPr>
                        <a:t>114 – 115</a:t>
                      </a:r>
                      <a:endParaRPr lang="fr-FR" sz="2000">
                        <a:effectLst/>
                      </a:endParaRPr>
                    </a:p>
                    <a:p>
                      <a:pPr>
                        <a:lnSpc>
                          <a:spcPts val="2400"/>
                        </a:lnSpc>
                        <a:spcAft>
                          <a:spcPts val="1000"/>
                        </a:spcAft>
                        <a:buNone/>
                      </a:pPr>
                      <a:r>
                        <a:rPr lang="en-US" sz="2000">
                          <a:effectLst/>
                        </a:rPr>
                        <a:t>116 (</a:t>
                      </a:r>
                      <a:r>
                        <a:rPr lang="fr-FR" sz="2000">
                          <a:effectLst/>
                        </a:rPr>
                        <a:t>vv. </a:t>
                      </a:r>
                      <a:r>
                        <a:rPr lang="en-US" sz="2000">
                          <a:effectLst/>
                        </a:rPr>
                        <a:t>1-9)</a:t>
                      </a:r>
                      <a:endParaRPr lang="fr-FR" sz="2000">
                        <a:effectLst/>
                      </a:endParaRPr>
                    </a:p>
                    <a:p>
                      <a:pPr>
                        <a:lnSpc>
                          <a:spcPts val="2400"/>
                        </a:lnSpc>
                        <a:spcAft>
                          <a:spcPts val="1000"/>
                        </a:spcAft>
                        <a:buNone/>
                      </a:pPr>
                      <a:r>
                        <a:rPr lang="en-US" sz="2000">
                          <a:effectLst/>
                        </a:rPr>
                        <a:t>116 (</a:t>
                      </a:r>
                      <a:r>
                        <a:rPr lang="fr-FR" sz="2000">
                          <a:effectLst/>
                        </a:rPr>
                        <a:t>vv. </a:t>
                      </a:r>
                      <a:r>
                        <a:rPr lang="en-US" sz="2000">
                          <a:effectLst/>
                        </a:rPr>
                        <a:t>10-19)</a:t>
                      </a:r>
                      <a:endParaRPr lang="fr-FR" sz="2000">
                        <a:effectLst/>
                      </a:endParaRPr>
                    </a:p>
                    <a:p>
                      <a:pPr>
                        <a:lnSpc>
                          <a:spcPts val="2400"/>
                        </a:lnSpc>
                        <a:spcAft>
                          <a:spcPts val="1000"/>
                        </a:spcAft>
                        <a:buNone/>
                      </a:pPr>
                      <a:r>
                        <a:rPr lang="en-US" sz="2000">
                          <a:effectLst/>
                        </a:rPr>
                        <a:t>117 – 146</a:t>
                      </a:r>
                      <a:endParaRPr lang="fr-FR" sz="2000">
                        <a:effectLst/>
                      </a:endParaRPr>
                    </a:p>
                    <a:p>
                      <a:pPr>
                        <a:lnSpc>
                          <a:spcPts val="2400"/>
                        </a:lnSpc>
                        <a:spcAft>
                          <a:spcPts val="1000"/>
                        </a:spcAft>
                        <a:buNone/>
                      </a:pPr>
                      <a:r>
                        <a:rPr lang="en-US" sz="2000">
                          <a:effectLst/>
                        </a:rPr>
                        <a:t>147 (</a:t>
                      </a:r>
                      <a:r>
                        <a:rPr lang="fr-FR" sz="2000">
                          <a:effectLst/>
                        </a:rPr>
                        <a:t>vv. </a:t>
                      </a:r>
                      <a:r>
                        <a:rPr lang="en-US" sz="2000">
                          <a:effectLst/>
                        </a:rPr>
                        <a:t>1-11)</a:t>
                      </a:r>
                      <a:endParaRPr lang="fr-FR" sz="2000">
                        <a:effectLst/>
                      </a:endParaRPr>
                    </a:p>
                    <a:p>
                      <a:pPr>
                        <a:lnSpc>
                          <a:spcPts val="2400"/>
                        </a:lnSpc>
                        <a:spcAft>
                          <a:spcPts val="1000"/>
                        </a:spcAft>
                        <a:buNone/>
                      </a:pPr>
                      <a:r>
                        <a:rPr lang="en-US" sz="2000">
                          <a:effectLst/>
                        </a:rPr>
                        <a:t>147 (</a:t>
                      </a:r>
                      <a:r>
                        <a:rPr lang="fr-FR" sz="2000">
                          <a:effectLst/>
                        </a:rPr>
                        <a:t>vv. </a:t>
                      </a:r>
                      <a:r>
                        <a:rPr lang="en-US" sz="2000">
                          <a:effectLst/>
                        </a:rPr>
                        <a:t>12-20)</a:t>
                      </a:r>
                      <a:endParaRPr lang="fr-FR" sz="2000">
                        <a:effectLst/>
                      </a:endParaRPr>
                    </a:p>
                    <a:p>
                      <a:pPr>
                        <a:lnSpc>
                          <a:spcPts val="2400"/>
                        </a:lnSpc>
                        <a:spcAft>
                          <a:spcPts val="1000"/>
                        </a:spcAft>
                        <a:buNone/>
                      </a:pPr>
                      <a:r>
                        <a:rPr lang="en-US" sz="2000">
                          <a:effectLst/>
                        </a:rPr>
                        <a:t>148 - 150</a:t>
                      </a:r>
                      <a:endParaRPr lang="fr-FR" sz="2000">
                        <a:effectLst/>
                        <a:latin typeface="Cambria" panose="02040503050406030204"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marL="495300">
                        <a:lnSpc>
                          <a:spcPts val="2400"/>
                        </a:lnSpc>
                        <a:spcAft>
                          <a:spcPts val="1000"/>
                        </a:spcAft>
                        <a:buNone/>
                      </a:pPr>
                      <a:r>
                        <a:rPr lang="fr-FR" sz="2000" dirty="0">
                          <a:effectLst/>
                        </a:rPr>
                        <a:t>1 – 8 </a:t>
                      </a:r>
                    </a:p>
                    <a:p>
                      <a:pPr marL="495300">
                        <a:lnSpc>
                          <a:spcPts val="2400"/>
                        </a:lnSpc>
                        <a:spcAft>
                          <a:spcPts val="1000"/>
                        </a:spcAft>
                        <a:buNone/>
                      </a:pPr>
                      <a:r>
                        <a:rPr lang="fr-FR" sz="2000" dirty="0">
                          <a:effectLst/>
                        </a:rPr>
                        <a:t>9 (</a:t>
                      </a:r>
                      <a:r>
                        <a:rPr lang="fr-FR" sz="2000" dirty="0" err="1">
                          <a:effectLst/>
                        </a:rPr>
                        <a:t>vv</a:t>
                      </a:r>
                      <a:r>
                        <a:rPr lang="fr-FR" sz="2000" dirty="0">
                          <a:effectLst/>
                        </a:rPr>
                        <a:t>. 1-21 + 22-39)</a:t>
                      </a:r>
                    </a:p>
                    <a:p>
                      <a:pPr marL="495300">
                        <a:lnSpc>
                          <a:spcPts val="2400"/>
                        </a:lnSpc>
                        <a:spcAft>
                          <a:spcPts val="1000"/>
                        </a:spcAft>
                        <a:buNone/>
                      </a:pPr>
                      <a:r>
                        <a:rPr lang="fr-FR" sz="2000" dirty="0">
                          <a:effectLst/>
                        </a:rPr>
                        <a:t>10 – 112</a:t>
                      </a:r>
                    </a:p>
                    <a:p>
                      <a:pPr marL="495300">
                        <a:lnSpc>
                          <a:spcPts val="2400"/>
                        </a:lnSpc>
                        <a:spcAft>
                          <a:spcPts val="1000"/>
                        </a:spcAft>
                        <a:buNone/>
                      </a:pPr>
                      <a:r>
                        <a:rPr lang="fr-FR" sz="2000" dirty="0">
                          <a:effectLst/>
                        </a:rPr>
                        <a:t>113 (</a:t>
                      </a:r>
                      <a:r>
                        <a:rPr lang="fr-FR" sz="2000" dirty="0" err="1">
                          <a:effectLst/>
                        </a:rPr>
                        <a:t>vv</a:t>
                      </a:r>
                      <a:r>
                        <a:rPr lang="fr-FR" sz="2000" dirty="0">
                          <a:effectLst/>
                        </a:rPr>
                        <a:t>. 1-8 + 9-26)</a:t>
                      </a:r>
                    </a:p>
                    <a:p>
                      <a:pPr marL="495300">
                        <a:lnSpc>
                          <a:spcPts val="2400"/>
                        </a:lnSpc>
                        <a:spcAft>
                          <a:spcPts val="1000"/>
                        </a:spcAft>
                        <a:buNone/>
                      </a:pPr>
                      <a:r>
                        <a:rPr lang="fr-FR" sz="2000" dirty="0">
                          <a:effectLst/>
                        </a:rPr>
                        <a:t>114</a:t>
                      </a:r>
                    </a:p>
                    <a:p>
                      <a:pPr marL="495300">
                        <a:lnSpc>
                          <a:spcPts val="2400"/>
                        </a:lnSpc>
                        <a:spcAft>
                          <a:spcPts val="1000"/>
                        </a:spcAft>
                        <a:buNone/>
                      </a:pPr>
                      <a:r>
                        <a:rPr lang="fr-FR" sz="2000" dirty="0">
                          <a:effectLst/>
                        </a:rPr>
                        <a:t>115</a:t>
                      </a:r>
                    </a:p>
                    <a:p>
                      <a:pPr marL="495300">
                        <a:lnSpc>
                          <a:spcPts val="2400"/>
                        </a:lnSpc>
                        <a:spcAft>
                          <a:spcPts val="1000"/>
                        </a:spcAft>
                        <a:buNone/>
                      </a:pPr>
                      <a:r>
                        <a:rPr lang="fr-FR" sz="2000" dirty="0">
                          <a:effectLst/>
                        </a:rPr>
                        <a:t>116 – 145</a:t>
                      </a:r>
                    </a:p>
                    <a:p>
                      <a:pPr marL="495300">
                        <a:lnSpc>
                          <a:spcPts val="2400"/>
                        </a:lnSpc>
                        <a:spcAft>
                          <a:spcPts val="1000"/>
                        </a:spcAft>
                        <a:buNone/>
                      </a:pPr>
                      <a:r>
                        <a:rPr lang="fr-FR" sz="2000" dirty="0">
                          <a:effectLst/>
                        </a:rPr>
                        <a:t>146</a:t>
                      </a:r>
                    </a:p>
                    <a:p>
                      <a:pPr marL="495300">
                        <a:lnSpc>
                          <a:spcPts val="2400"/>
                        </a:lnSpc>
                        <a:spcAft>
                          <a:spcPts val="1000"/>
                        </a:spcAft>
                        <a:buNone/>
                      </a:pPr>
                      <a:r>
                        <a:rPr lang="fr-FR" sz="2000" dirty="0">
                          <a:effectLst/>
                        </a:rPr>
                        <a:t>147</a:t>
                      </a:r>
                    </a:p>
                    <a:p>
                      <a:pPr marL="495300">
                        <a:lnSpc>
                          <a:spcPts val="2400"/>
                        </a:lnSpc>
                        <a:spcAft>
                          <a:spcPts val="1000"/>
                        </a:spcAft>
                        <a:buNone/>
                      </a:pPr>
                      <a:r>
                        <a:rPr lang="fr-FR" sz="2000" dirty="0">
                          <a:effectLst/>
                        </a:rPr>
                        <a:t>148 - 150</a:t>
                      </a:r>
                      <a:endParaRPr lang="fr-FR" sz="2000"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2322676838"/>
                  </a:ext>
                </a:extLst>
              </a:tr>
            </a:tbl>
          </a:graphicData>
        </a:graphic>
      </p:graphicFrame>
      <p:sp>
        <p:nvSpPr>
          <p:cNvPr id="3" name="Text Box 2">
            <a:extLst>
              <a:ext uri="{FF2B5EF4-FFF2-40B4-BE49-F238E27FC236}">
                <a16:creationId xmlns:a16="http://schemas.microsoft.com/office/drawing/2014/main" id="{D3724FFD-422F-8FBC-C10E-C38189CFC16A}"/>
              </a:ext>
            </a:extLst>
          </p:cNvPr>
          <p:cNvSpPr txBox="1">
            <a:spLocks noChangeArrowheads="1"/>
          </p:cNvSpPr>
          <p:nvPr/>
        </p:nvSpPr>
        <p:spPr bwMode="auto">
          <a:xfrm>
            <a:off x="2617563" y="1438712"/>
            <a:ext cx="366712" cy="2619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05000"/>
              </a:lnSpc>
              <a:spcAft>
                <a:spcPts val="1000"/>
              </a:spcAft>
            </a:pPr>
            <a:r>
              <a:rPr lang="en-US" sz="1600" dirty="0">
                <a:effectLst/>
                <a:latin typeface="Cambria" panose="02040503050406030204" pitchFamily="18" charset="0"/>
                <a:ea typeface="Times New Roman" panose="02020603050405020304" pitchFamily="18" charset="0"/>
                <a:cs typeface="Times New Roman" panose="02020603050405020304" pitchFamily="18" charset="0"/>
              </a:rPr>
              <a:t>=</a:t>
            </a:r>
            <a:endParaRPr lang="fr-FR" sz="11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5" name="ZoneTexte 4">
            <a:extLst>
              <a:ext uri="{FF2B5EF4-FFF2-40B4-BE49-F238E27FC236}">
                <a16:creationId xmlns:a16="http://schemas.microsoft.com/office/drawing/2014/main" id="{ED153714-422B-B56E-D188-3F213A80B7AF}"/>
              </a:ext>
            </a:extLst>
          </p:cNvPr>
          <p:cNvSpPr txBox="1"/>
          <p:nvPr/>
        </p:nvSpPr>
        <p:spPr>
          <a:xfrm>
            <a:off x="7948949" y="2433856"/>
            <a:ext cx="5465837" cy="1990288"/>
          </a:xfrm>
          <a:prstGeom prst="rect">
            <a:avLst/>
          </a:prstGeom>
          <a:noFill/>
        </p:spPr>
        <p:txBody>
          <a:bodyPr wrap="square">
            <a:spAutoFit/>
          </a:bodyPr>
          <a:lstStyle/>
          <a:p>
            <a:pPr marR="2969895">
              <a:spcAft>
                <a:spcPts val="1000"/>
              </a:spcAft>
              <a:buNone/>
            </a:pPr>
            <a:r>
              <a:rPr lang="fr-FR" sz="1800" b="1" dirty="0">
                <a:effectLst/>
                <a:latin typeface="Cambria" panose="02040503050406030204" pitchFamily="18" charset="0"/>
                <a:ea typeface="Times New Roman" panose="02020603050405020304" pitchFamily="18" charset="0"/>
                <a:cs typeface="Times New Roman" panose="02020603050405020304" pitchFamily="18" charset="0"/>
              </a:rPr>
              <a:t>livret I</a:t>
            </a:r>
            <a:r>
              <a:rPr lang="fr-FR" sz="1800" dirty="0">
                <a:effectLst/>
                <a:latin typeface="Cambria" panose="02040503050406030204" pitchFamily="18" charset="0"/>
                <a:ea typeface="Times New Roman" panose="02020603050405020304" pitchFamily="18" charset="0"/>
                <a:cs typeface="Times New Roman" panose="02020603050405020304" pitchFamily="18" charset="0"/>
              </a:rPr>
              <a:t> : 	Ps 1-41*</a:t>
            </a:r>
            <a:endParaRPr lang="fr-FR"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R="2969895">
              <a:spcAft>
                <a:spcPts val="1000"/>
              </a:spcAft>
              <a:buNone/>
            </a:pPr>
            <a:r>
              <a:rPr lang="fr-FR" sz="1800" b="1" dirty="0">
                <a:effectLst/>
                <a:latin typeface="Cambria" panose="02040503050406030204" pitchFamily="18" charset="0"/>
                <a:ea typeface="Times New Roman" panose="02020603050405020304" pitchFamily="18" charset="0"/>
                <a:cs typeface="Times New Roman" panose="02020603050405020304" pitchFamily="18" charset="0"/>
              </a:rPr>
              <a:t>livret II</a:t>
            </a:r>
            <a:r>
              <a:rPr lang="fr-FR" sz="1800" dirty="0">
                <a:effectLst/>
                <a:latin typeface="Cambria" panose="02040503050406030204" pitchFamily="18" charset="0"/>
                <a:ea typeface="Times New Roman" panose="02020603050405020304" pitchFamily="18" charset="0"/>
                <a:cs typeface="Times New Roman" panose="02020603050405020304" pitchFamily="18" charset="0"/>
              </a:rPr>
              <a:t> :	Ps 42-72</a:t>
            </a:r>
            <a:endParaRPr lang="fr-FR"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R="2969895">
              <a:spcAft>
                <a:spcPts val="1000"/>
              </a:spcAft>
              <a:buNone/>
            </a:pPr>
            <a:r>
              <a:rPr lang="fr-FR" sz="1800" b="1" dirty="0">
                <a:effectLst/>
                <a:latin typeface="Cambria" panose="02040503050406030204" pitchFamily="18" charset="0"/>
                <a:ea typeface="Times New Roman" panose="02020603050405020304" pitchFamily="18" charset="0"/>
                <a:cs typeface="Times New Roman" panose="02020603050405020304" pitchFamily="18" charset="0"/>
              </a:rPr>
              <a:t>livret III</a:t>
            </a:r>
            <a:r>
              <a:rPr lang="fr-FR" sz="1800" dirty="0">
                <a:effectLst/>
                <a:latin typeface="Cambria" panose="02040503050406030204" pitchFamily="18" charset="0"/>
                <a:ea typeface="Times New Roman" panose="02020603050405020304" pitchFamily="18" charset="0"/>
                <a:cs typeface="Times New Roman" panose="02020603050405020304" pitchFamily="18" charset="0"/>
              </a:rPr>
              <a:t> :Ps 73-89</a:t>
            </a:r>
            <a:endParaRPr lang="fr-FR"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R="2969895">
              <a:spcAft>
                <a:spcPts val="1000"/>
              </a:spcAft>
              <a:buNone/>
            </a:pPr>
            <a:r>
              <a:rPr lang="fr-FR" sz="1800" b="1" dirty="0">
                <a:effectLst/>
                <a:latin typeface="Cambria" panose="02040503050406030204" pitchFamily="18" charset="0"/>
                <a:ea typeface="Times New Roman" panose="02020603050405020304" pitchFamily="18" charset="0"/>
                <a:cs typeface="Times New Roman" panose="02020603050405020304" pitchFamily="18" charset="0"/>
              </a:rPr>
              <a:t>livret IV</a:t>
            </a:r>
            <a:r>
              <a:rPr lang="fr-FR" sz="1800" dirty="0">
                <a:effectLst/>
                <a:latin typeface="Cambria" panose="02040503050406030204" pitchFamily="18" charset="0"/>
                <a:ea typeface="Times New Roman" panose="02020603050405020304" pitchFamily="18" charset="0"/>
                <a:cs typeface="Times New Roman" panose="02020603050405020304" pitchFamily="18" charset="0"/>
              </a:rPr>
              <a:t> :Ps 90-106</a:t>
            </a:r>
            <a:endParaRPr lang="fr-FR" sz="1600" dirty="0">
              <a:effectLst/>
              <a:latin typeface="Cambria" panose="02040503050406030204" pitchFamily="18" charset="0"/>
              <a:ea typeface="Times New Roman" panose="02020603050405020304" pitchFamily="18" charset="0"/>
              <a:cs typeface="Times New Roman" panose="02020603050405020304" pitchFamily="18" charset="0"/>
            </a:endParaRPr>
          </a:p>
          <a:p>
            <a:pPr marR="2969895">
              <a:spcAft>
                <a:spcPts val="1000"/>
              </a:spcAft>
            </a:pPr>
            <a:r>
              <a:rPr lang="fr-FR" sz="1800" b="1" dirty="0">
                <a:effectLst/>
                <a:latin typeface="Cambria" panose="02040503050406030204" pitchFamily="18" charset="0"/>
                <a:ea typeface="Times New Roman" panose="02020603050405020304" pitchFamily="18" charset="0"/>
                <a:cs typeface="Times New Roman" panose="02020603050405020304" pitchFamily="18" charset="0"/>
              </a:rPr>
              <a:t>livret V</a:t>
            </a:r>
            <a:r>
              <a:rPr lang="fr-FR" sz="1800" dirty="0">
                <a:effectLst/>
                <a:latin typeface="Cambria" panose="02040503050406030204" pitchFamily="18" charset="0"/>
                <a:ea typeface="Times New Roman" panose="02020603050405020304" pitchFamily="18" charset="0"/>
                <a:cs typeface="Times New Roman" panose="02020603050405020304" pitchFamily="18" charset="0"/>
              </a:rPr>
              <a:t> :	Ps 107-150.</a:t>
            </a:r>
            <a:endParaRPr lang="fr-FR" sz="1600" dirty="0">
              <a:effectLst/>
              <a:latin typeface="Cambria" panose="020405030504060302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44425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B69B00-577D-C425-B64D-E6E55177FE0C}"/>
              </a:ext>
            </a:extLst>
          </p:cNvPr>
          <p:cNvSpPr>
            <a:spLocks noGrp="1"/>
          </p:cNvSpPr>
          <p:nvPr>
            <p:ph type="title"/>
          </p:nvPr>
        </p:nvSpPr>
        <p:spPr/>
        <p:txBody>
          <a:bodyPr/>
          <a:lstStyle/>
          <a:p>
            <a:pPr algn="ctr"/>
            <a:r>
              <a:rPr lang="fr-FR" dirty="0"/>
              <a:t>Les genres littéraires</a:t>
            </a:r>
          </a:p>
        </p:txBody>
      </p:sp>
      <p:sp>
        <p:nvSpPr>
          <p:cNvPr id="4" name="Espace réservé du contenu 3">
            <a:extLst>
              <a:ext uri="{FF2B5EF4-FFF2-40B4-BE49-F238E27FC236}">
                <a16:creationId xmlns:a16="http://schemas.microsoft.com/office/drawing/2014/main" id="{4FFE8720-6E45-D17A-AA69-42401BB344B7}"/>
              </a:ext>
            </a:extLst>
          </p:cNvPr>
          <p:cNvSpPr>
            <a:spLocks noGrp="1"/>
          </p:cNvSpPr>
          <p:nvPr>
            <p:ph sz="half" idx="1"/>
          </p:nvPr>
        </p:nvSpPr>
        <p:spPr>
          <a:xfrm>
            <a:off x="612648" y="1187751"/>
            <a:ext cx="5271785" cy="1907278"/>
          </a:xfrm>
        </p:spPr>
        <p:txBody>
          <a:bodyPr>
            <a:normAutofit lnSpcReduction="10000"/>
          </a:bodyPr>
          <a:lstStyle/>
          <a:p>
            <a:pPr marL="0" indent="0">
              <a:buNone/>
            </a:pPr>
            <a:r>
              <a:rPr lang="fr-FR" dirty="0"/>
              <a:t>Supplications collectives  </a:t>
            </a:r>
            <a:r>
              <a:rPr lang="fr-FR" sz="1800" dirty="0"/>
              <a:t>(une vingtaine)</a:t>
            </a:r>
            <a:br>
              <a:rPr lang="fr-FR" sz="1800" dirty="0"/>
            </a:br>
            <a:r>
              <a:rPr lang="fr-FR" sz="1800" dirty="0"/>
              <a:t>ayant pu servir pour des liturgies pénitentielles</a:t>
            </a:r>
          </a:p>
          <a:p>
            <a:pPr marL="0" indent="0">
              <a:buNone/>
            </a:pPr>
            <a:r>
              <a:rPr lang="fr-FR" dirty="0"/>
              <a:t>Supplications individuelles </a:t>
            </a:r>
            <a:r>
              <a:rPr lang="fr-FR" sz="1800" dirty="0"/>
              <a:t>(une quarantaine)</a:t>
            </a:r>
            <a:br>
              <a:rPr lang="fr-FR" sz="1800" dirty="0"/>
            </a:br>
            <a:r>
              <a:rPr lang="fr-FR" sz="1800" dirty="0"/>
              <a:t>prière personnelle ou liturgique (au sanctuaire)</a:t>
            </a:r>
            <a:br>
              <a:rPr lang="fr-FR" dirty="0"/>
            </a:br>
            <a:endParaRPr lang="fr-FR" dirty="0"/>
          </a:p>
        </p:txBody>
      </p:sp>
      <p:sp>
        <p:nvSpPr>
          <p:cNvPr id="5" name="Espace réservé du contenu 4">
            <a:extLst>
              <a:ext uri="{FF2B5EF4-FFF2-40B4-BE49-F238E27FC236}">
                <a16:creationId xmlns:a16="http://schemas.microsoft.com/office/drawing/2014/main" id="{D290A91A-2468-E8EB-BFC4-12534355AA3A}"/>
              </a:ext>
            </a:extLst>
          </p:cNvPr>
          <p:cNvSpPr>
            <a:spLocks noGrp="1"/>
          </p:cNvSpPr>
          <p:nvPr>
            <p:ph sz="half" idx="2"/>
          </p:nvPr>
        </p:nvSpPr>
        <p:spPr>
          <a:xfrm>
            <a:off x="6172200" y="1187751"/>
            <a:ext cx="5407152" cy="2886224"/>
          </a:xfrm>
        </p:spPr>
        <p:txBody>
          <a:bodyPr>
            <a:normAutofit lnSpcReduction="10000"/>
          </a:bodyPr>
          <a:lstStyle/>
          <a:p>
            <a:pPr marL="0" indent="0">
              <a:buNone/>
            </a:pPr>
            <a:r>
              <a:rPr lang="fr-FR" dirty="0"/>
              <a:t>Hymnes communautaires </a:t>
            </a:r>
            <a:r>
              <a:rPr lang="fr-FR" sz="1800" dirty="0"/>
              <a:t>(une dizaine)</a:t>
            </a:r>
          </a:p>
          <a:p>
            <a:pPr marL="0" indent="0">
              <a:buNone/>
            </a:pPr>
            <a:r>
              <a:rPr lang="fr-FR" dirty="0"/>
              <a:t>Hymnes individuels </a:t>
            </a:r>
            <a:r>
              <a:rPr lang="fr-FR" sz="1800" dirty="0"/>
              <a:t>(une vingtaine)</a:t>
            </a:r>
            <a:br>
              <a:rPr lang="fr-FR" sz="1800" dirty="0"/>
            </a:br>
            <a:r>
              <a:rPr lang="fr-FR" sz="1800" dirty="0"/>
              <a:t>généralement une action de grâce après un salut reçu</a:t>
            </a:r>
          </a:p>
          <a:p>
            <a:pPr marL="0" indent="0">
              <a:buNone/>
            </a:pPr>
            <a:r>
              <a:rPr lang="fr-FR" dirty="0"/>
              <a:t>Hymnes impératifs </a:t>
            </a:r>
            <a:r>
              <a:rPr lang="fr-FR" sz="1800" dirty="0"/>
              <a:t>(une quinzaine)</a:t>
            </a:r>
            <a:br>
              <a:rPr lang="fr-FR" dirty="0"/>
            </a:br>
            <a:r>
              <a:rPr lang="fr-FR" sz="1800" dirty="0"/>
              <a:t>rappel des hauts-faits de Dieu envers Israël</a:t>
            </a:r>
          </a:p>
          <a:p>
            <a:pPr marL="0" indent="0">
              <a:buNone/>
            </a:pPr>
            <a:r>
              <a:rPr lang="fr-FR" dirty="0"/>
              <a:t>Hymnes descriptifs </a:t>
            </a:r>
            <a:r>
              <a:rPr lang="fr-FR" sz="1800" dirty="0"/>
              <a:t>(trois)</a:t>
            </a:r>
            <a:endParaRPr lang="fr-FR" dirty="0"/>
          </a:p>
          <a:p>
            <a:pPr marL="0" indent="0">
              <a:buNone/>
            </a:pPr>
            <a:endParaRPr lang="fr-FR" dirty="0"/>
          </a:p>
        </p:txBody>
      </p:sp>
      <p:sp>
        <p:nvSpPr>
          <p:cNvPr id="6" name="ZoneTexte 5">
            <a:extLst>
              <a:ext uri="{FF2B5EF4-FFF2-40B4-BE49-F238E27FC236}">
                <a16:creationId xmlns:a16="http://schemas.microsoft.com/office/drawing/2014/main" id="{B69817F9-3004-14C1-6E01-DC72F58DFE3C}"/>
              </a:ext>
            </a:extLst>
          </p:cNvPr>
          <p:cNvSpPr txBox="1"/>
          <p:nvPr/>
        </p:nvSpPr>
        <p:spPr>
          <a:xfrm>
            <a:off x="240611" y="2893808"/>
            <a:ext cx="5643821" cy="3539430"/>
          </a:xfrm>
          <a:prstGeom prst="rect">
            <a:avLst/>
          </a:prstGeom>
          <a:noFill/>
        </p:spPr>
        <p:txBody>
          <a:bodyPr wrap="square" rtlCol="0">
            <a:spAutoFit/>
          </a:bodyPr>
          <a:lstStyle/>
          <a:p>
            <a:r>
              <a:rPr lang="fr-FR" dirty="0"/>
              <a:t>Peut déboucher sur l’action de grâce </a:t>
            </a:r>
            <a:br>
              <a:rPr lang="fr-FR" dirty="0"/>
            </a:br>
            <a:r>
              <a:rPr lang="fr-FR" sz="1700" dirty="0"/>
              <a:t>Par exemple Ps 22 :</a:t>
            </a:r>
          </a:p>
          <a:p>
            <a:pPr marL="355600" lvl="1" indent="-173038">
              <a:buFontTx/>
              <a:buChar char="-"/>
            </a:pPr>
            <a:r>
              <a:rPr lang="fr-FR" sz="1600" dirty="0"/>
              <a:t>v. 2-22 : supplication dans une situation très critique</a:t>
            </a:r>
          </a:p>
          <a:p>
            <a:pPr marL="355600" lvl="1" indent="-173038">
              <a:spcAft>
                <a:spcPts val="1200"/>
              </a:spcAft>
              <a:buFontTx/>
              <a:buChar char="-"/>
            </a:pPr>
            <a:r>
              <a:rPr lang="fr-FR" sz="1600" dirty="0"/>
              <a:t>v. 23-32 : action de grâce et louange</a:t>
            </a:r>
          </a:p>
          <a:p>
            <a:pPr marL="0" lvl="1"/>
            <a:r>
              <a:rPr lang="fr-FR" dirty="0"/>
              <a:t>Souvent les deux tonalités sont mêlées. </a:t>
            </a:r>
            <a:br>
              <a:rPr lang="fr-FR" dirty="0"/>
            </a:br>
            <a:r>
              <a:rPr lang="fr-FR" sz="1700" dirty="0"/>
              <a:t>Exemple du </a:t>
            </a:r>
            <a:r>
              <a:rPr lang="fr-FR" sz="1700" b="1" dirty="0">
                <a:solidFill>
                  <a:srgbClr val="C00000"/>
                </a:solidFill>
              </a:rPr>
              <a:t>Ps 55 </a:t>
            </a:r>
            <a:r>
              <a:rPr lang="fr-FR" sz="1700" dirty="0"/>
              <a:t>:</a:t>
            </a:r>
          </a:p>
          <a:p>
            <a:pPr marL="355600" lvl="1" indent="-173038">
              <a:buFontTx/>
              <a:buChar char="-"/>
            </a:pPr>
            <a:r>
              <a:rPr lang="fr-FR" sz="1600" dirty="0"/>
              <a:t>v. 2-3a : appel initial à Dieu</a:t>
            </a:r>
          </a:p>
          <a:p>
            <a:pPr marL="355600" lvl="1" indent="-173038">
              <a:buFontTx/>
              <a:buChar char="-"/>
            </a:pPr>
            <a:r>
              <a:rPr lang="fr-FR" sz="1600" dirty="0"/>
              <a:t>v. 3b-16 : exposé de la situation   moi-eux</a:t>
            </a:r>
          </a:p>
          <a:p>
            <a:pPr marL="355600" lvl="1" indent="-173038">
              <a:buFontTx/>
              <a:buChar char="-"/>
            </a:pPr>
            <a:r>
              <a:rPr lang="fr-FR" sz="1600" dirty="0"/>
              <a:t>v. 17-18a : retour de l’appel à Dieu,</a:t>
            </a:r>
          </a:p>
          <a:p>
            <a:pPr marL="180975" lvl="1"/>
            <a:r>
              <a:rPr lang="fr-FR" sz="1600" dirty="0"/>
              <a:t>cette fois avec la conviction qu’Il répond (v. 18b-20)</a:t>
            </a:r>
          </a:p>
          <a:p>
            <a:pPr marL="180975" lvl="1"/>
            <a:r>
              <a:rPr lang="fr-FR" sz="1600" dirty="0"/>
              <a:t>- v. 21-22 : plainte contre l’ennemi</a:t>
            </a:r>
          </a:p>
          <a:p>
            <a:pPr marL="180975" lvl="1"/>
            <a:r>
              <a:rPr lang="fr-FR" sz="1600" dirty="0"/>
              <a:t>- v. 23 : invitation à décharger son fardeau sur YHWH</a:t>
            </a:r>
          </a:p>
          <a:p>
            <a:pPr marL="180975" lvl="1"/>
            <a:r>
              <a:rPr lang="fr-FR" sz="1600" dirty="0"/>
              <a:t>- v. 24 : … et moi, je compte sur toi</a:t>
            </a:r>
          </a:p>
        </p:txBody>
      </p:sp>
      <p:sp>
        <p:nvSpPr>
          <p:cNvPr id="7" name="ZoneTexte 6">
            <a:extLst>
              <a:ext uri="{FF2B5EF4-FFF2-40B4-BE49-F238E27FC236}">
                <a16:creationId xmlns:a16="http://schemas.microsoft.com/office/drawing/2014/main" id="{2651FD6B-80D6-48C1-4023-7C651818F998}"/>
              </a:ext>
            </a:extLst>
          </p:cNvPr>
          <p:cNvSpPr txBox="1"/>
          <p:nvPr/>
        </p:nvSpPr>
        <p:spPr>
          <a:xfrm>
            <a:off x="6307569" y="4166449"/>
            <a:ext cx="5499847" cy="1831271"/>
          </a:xfrm>
          <a:prstGeom prst="rect">
            <a:avLst/>
          </a:prstGeom>
          <a:noFill/>
        </p:spPr>
        <p:txBody>
          <a:bodyPr wrap="square" rtlCol="0">
            <a:spAutoFit/>
          </a:bodyPr>
          <a:lstStyle/>
          <a:p>
            <a:r>
              <a:rPr lang="fr-FR" sz="1700" dirty="0"/>
              <a:t>Exemple du </a:t>
            </a:r>
            <a:r>
              <a:rPr lang="fr-FR" sz="1700" b="1" dirty="0">
                <a:solidFill>
                  <a:srgbClr val="C00000"/>
                </a:solidFill>
              </a:rPr>
              <a:t>Ps 30 </a:t>
            </a:r>
            <a:r>
              <a:rPr lang="fr-FR" sz="1700" dirty="0"/>
              <a:t>:</a:t>
            </a:r>
          </a:p>
          <a:p>
            <a:r>
              <a:rPr lang="fr-FR" sz="1600" dirty="0"/>
              <a:t>- v. 2a : annonce de la louange</a:t>
            </a:r>
          </a:p>
          <a:p>
            <a:r>
              <a:rPr lang="fr-FR" sz="1600" dirty="0"/>
              <a:t>- v. 2b-4 : motif de la louange (récit de l’acte de salut)</a:t>
            </a:r>
          </a:p>
          <a:p>
            <a:r>
              <a:rPr lang="fr-FR" sz="1600" dirty="0"/>
              <a:t>- v. 5-6 : invitation lancée à la communauté des fidèles</a:t>
            </a:r>
          </a:p>
          <a:p>
            <a:r>
              <a:rPr lang="fr-FR" sz="1600" dirty="0"/>
              <a:t>- v. 7-8 : retour à l’expérience personnelle</a:t>
            </a:r>
            <a:br>
              <a:rPr lang="fr-FR" sz="1600" dirty="0"/>
            </a:br>
            <a:r>
              <a:rPr lang="fr-FR" sz="1600" dirty="0"/>
              <a:t>- v. 9-11 : rappel de la supplication</a:t>
            </a:r>
            <a:br>
              <a:rPr lang="fr-FR" sz="1600" dirty="0"/>
            </a:br>
            <a:r>
              <a:rPr lang="fr-FR" sz="1600" dirty="0"/>
              <a:t>- v. 12-13 : assurance et louange finale</a:t>
            </a:r>
          </a:p>
        </p:txBody>
      </p:sp>
    </p:spTree>
    <p:extLst>
      <p:ext uri="{BB962C8B-B14F-4D97-AF65-F5344CB8AC3E}">
        <p14:creationId xmlns:p14="http://schemas.microsoft.com/office/powerpoint/2010/main" val="249949966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 calcmode="lin" valueType="num">
                                      <p:cBhvr additive="base">
                                        <p:cTn id="2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 calcmode="lin" valueType="num">
                                      <p:cBhvr additive="base">
                                        <p:cTn id="3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 calcmode="lin" valueType="num">
                                      <p:cBhvr additive="base">
                                        <p:cTn id="3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 fill="hold"/>
                                        <p:tgtEl>
                                          <p:spTgt spid="6"/>
                                        </p:tgtEl>
                                        <p:attrNameLst>
                                          <p:attrName>ppt_x</p:attrName>
                                        </p:attrNameLst>
                                      </p:cBhvr>
                                      <p:tavLst>
                                        <p:tav tm="0">
                                          <p:val>
                                            <p:strVal val="#ppt_x"/>
                                          </p:val>
                                        </p:tav>
                                        <p:tav tm="100000">
                                          <p:val>
                                            <p:strVal val="#ppt_x"/>
                                          </p:val>
                                        </p:tav>
                                      </p:tavLst>
                                    </p:anim>
                                    <p:anim calcmode="lin" valueType="num">
                                      <p:cBhvr additive="base">
                                        <p:cTn id="4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9D9441-E20D-9619-B6D6-2124C70280C6}"/>
              </a:ext>
            </a:extLst>
          </p:cNvPr>
          <p:cNvSpPr>
            <a:spLocks noGrp="1"/>
          </p:cNvSpPr>
          <p:nvPr>
            <p:ph type="title"/>
          </p:nvPr>
        </p:nvSpPr>
        <p:spPr>
          <a:xfrm>
            <a:off x="612648" y="548640"/>
            <a:ext cx="10653578" cy="666974"/>
          </a:xfrm>
        </p:spPr>
        <p:txBody>
          <a:bodyPr/>
          <a:lstStyle/>
          <a:p>
            <a:pPr algn="ctr"/>
            <a:r>
              <a:rPr lang="fr-FR" dirty="0"/>
              <a:t>Autres types de prière</a:t>
            </a:r>
          </a:p>
        </p:txBody>
      </p:sp>
      <p:sp>
        <p:nvSpPr>
          <p:cNvPr id="3" name="Espace réservé du contenu 2">
            <a:extLst>
              <a:ext uri="{FF2B5EF4-FFF2-40B4-BE49-F238E27FC236}">
                <a16:creationId xmlns:a16="http://schemas.microsoft.com/office/drawing/2014/main" id="{668F84D9-2939-EB44-7E63-A892F0FA9256}"/>
              </a:ext>
            </a:extLst>
          </p:cNvPr>
          <p:cNvSpPr>
            <a:spLocks noGrp="1"/>
          </p:cNvSpPr>
          <p:nvPr>
            <p:ph idx="1"/>
          </p:nvPr>
        </p:nvSpPr>
        <p:spPr>
          <a:xfrm>
            <a:off x="769210" y="1464072"/>
            <a:ext cx="10653579" cy="4593828"/>
          </a:xfrm>
        </p:spPr>
        <p:txBody>
          <a:bodyPr/>
          <a:lstStyle/>
          <a:p>
            <a:r>
              <a:rPr lang="fr-FR" sz="2400" dirty="0"/>
              <a:t>Psaumes du règne </a:t>
            </a:r>
            <a:r>
              <a:rPr lang="fr-FR" dirty="0"/>
              <a:t>(Ps 47 93 96 97 98 99)</a:t>
            </a:r>
          </a:p>
          <a:p>
            <a:pPr lvl="1">
              <a:buFontTx/>
              <a:buChar char="-"/>
            </a:pPr>
            <a:r>
              <a:rPr lang="fr-FR" dirty="0"/>
              <a:t>Psaumes qui rappellent qui est le véritable roi d’Israël, et au-delà des nations, et au-delà du cosmos…</a:t>
            </a:r>
          </a:p>
          <a:p>
            <a:pPr lvl="1">
              <a:buFontTx/>
              <a:buChar char="-"/>
            </a:pPr>
            <a:r>
              <a:rPr lang="fr-FR" dirty="0"/>
              <a:t>Place du Ps 47 dans son environnement textuel (Ps 45 à 50)</a:t>
            </a:r>
          </a:p>
          <a:p>
            <a:pPr marL="228600" lvl="1">
              <a:spcBef>
                <a:spcPts val="1000"/>
              </a:spcBef>
            </a:pPr>
            <a:r>
              <a:rPr lang="fr-FR" sz="2400" dirty="0"/>
              <a:t>Liturgies d’entrée </a:t>
            </a:r>
            <a:r>
              <a:rPr lang="fr-FR" sz="2000" dirty="0"/>
              <a:t>(Ps 15 ; 24,3-6 ; 118,19s.)</a:t>
            </a:r>
          </a:p>
          <a:p>
            <a:pPr lvl="1">
              <a:buFontTx/>
              <a:buChar char="-"/>
            </a:pPr>
            <a:r>
              <a:rPr lang="fr-FR" dirty="0"/>
              <a:t>Prononcés par qui ? En quelle occasion ?</a:t>
            </a:r>
          </a:p>
          <a:p>
            <a:pPr marL="228600" lvl="1">
              <a:spcBef>
                <a:spcPts val="1000"/>
              </a:spcBef>
            </a:pPr>
            <a:r>
              <a:rPr lang="fr-FR" sz="2400" dirty="0"/>
              <a:t>Psaumes des montées (Ps 120-134)</a:t>
            </a:r>
          </a:p>
          <a:p>
            <a:pPr lvl="1">
              <a:buFontTx/>
              <a:buChar char="-"/>
            </a:pPr>
            <a:r>
              <a:rPr lang="fr-FR" dirty="0"/>
              <a:t>chants en séquence, psaumes en anadiplose ; chants pour accompagner les pèlerinages, en particulier leur dernier acte qui est la procession vers le sanctuaire &gt; “chant de pèlerinage” ou “processionnal”</a:t>
            </a:r>
          </a:p>
        </p:txBody>
      </p:sp>
    </p:spTree>
    <p:extLst>
      <p:ext uri="{BB962C8B-B14F-4D97-AF65-F5344CB8AC3E}">
        <p14:creationId xmlns:p14="http://schemas.microsoft.com/office/powerpoint/2010/main" val="1427585350"/>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5CF92C-5357-0905-EA34-334D3F3D89E9}"/>
              </a:ext>
            </a:extLst>
          </p:cNvPr>
          <p:cNvSpPr>
            <a:spLocks noGrp="1"/>
          </p:cNvSpPr>
          <p:nvPr>
            <p:ph type="title"/>
          </p:nvPr>
        </p:nvSpPr>
        <p:spPr>
          <a:xfrm>
            <a:off x="612648" y="548640"/>
            <a:ext cx="10653578" cy="688489"/>
          </a:xfrm>
        </p:spPr>
        <p:txBody>
          <a:bodyPr/>
          <a:lstStyle/>
          <a:p>
            <a:pPr algn="ctr"/>
            <a:r>
              <a:rPr lang="fr-FR"/>
              <a:t>Psaumes de David</a:t>
            </a:r>
            <a:endParaRPr lang="fr-FR" dirty="0"/>
          </a:p>
        </p:txBody>
      </p:sp>
      <p:sp>
        <p:nvSpPr>
          <p:cNvPr id="3" name="Espace réservé du contenu 2">
            <a:extLst>
              <a:ext uri="{FF2B5EF4-FFF2-40B4-BE49-F238E27FC236}">
                <a16:creationId xmlns:a16="http://schemas.microsoft.com/office/drawing/2014/main" id="{191E544A-65FF-057F-C10A-240D4D7994E3}"/>
              </a:ext>
            </a:extLst>
          </p:cNvPr>
          <p:cNvSpPr>
            <a:spLocks noGrp="1"/>
          </p:cNvSpPr>
          <p:nvPr>
            <p:ph idx="1"/>
          </p:nvPr>
        </p:nvSpPr>
        <p:spPr>
          <a:xfrm>
            <a:off x="612646" y="1478863"/>
            <a:ext cx="10653579" cy="4593828"/>
          </a:xfrm>
        </p:spPr>
        <p:txBody>
          <a:bodyPr/>
          <a:lstStyle/>
          <a:p>
            <a:r>
              <a:rPr lang="fr-FR" dirty="0"/>
              <a:t>76 des psaumes sont attribués à David ou mis en relation avec lui (dans les titres).</a:t>
            </a:r>
            <a:br>
              <a:rPr lang="fr-FR" dirty="0"/>
            </a:br>
            <a:r>
              <a:rPr lang="fr-FR" dirty="0"/>
              <a:t>13 font référence à des moments de sa vie :</a:t>
            </a:r>
          </a:p>
          <a:p>
            <a:pPr marL="898525" indent="0">
              <a:buNone/>
            </a:pPr>
            <a:r>
              <a:rPr lang="fr-FR" sz="1800" kern="0" dirty="0"/>
              <a:t>	Ps 3 : </a:t>
            </a:r>
            <a:r>
              <a:rPr lang="fr-FR" sz="1800" i="1" kern="0" dirty="0"/>
              <a:t>Psaume de David. Quand il fuyait devant son fils Absalom</a:t>
            </a:r>
          </a:p>
          <a:p>
            <a:pPr marL="898525" indent="0">
              <a:buNone/>
            </a:pPr>
            <a:r>
              <a:rPr lang="fr-FR" sz="1800" kern="0" dirty="0"/>
              <a:t>Ps 18  </a:t>
            </a:r>
            <a:r>
              <a:rPr lang="fr-FR" sz="1800" i="1" kern="0" dirty="0"/>
              <a:t>Du serviteur de </a:t>
            </a:r>
            <a:r>
              <a:rPr lang="fr-FR" sz="1800" i="1" kern="0" cap="small" dirty="0"/>
              <a:t>Yhwh</a:t>
            </a:r>
            <a:r>
              <a:rPr lang="fr-FR" sz="1800" i="1" kern="0" dirty="0"/>
              <a:t>, de David. Il adressa à </a:t>
            </a:r>
            <a:r>
              <a:rPr lang="fr-FR" sz="1800" i="1" kern="0" cap="small" dirty="0"/>
              <a:t>Yhwh </a:t>
            </a:r>
            <a:r>
              <a:rPr lang="fr-FR" sz="1800" i="1" kern="0" dirty="0"/>
              <a:t>les paroles de ce chant, le jour où </a:t>
            </a:r>
            <a:r>
              <a:rPr lang="fr-FR" sz="1800" i="1" kern="0" cap="small" dirty="0"/>
              <a:t>Yhwh </a:t>
            </a:r>
            <a:r>
              <a:rPr lang="fr-FR" sz="1800" i="1" kern="0" dirty="0"/>
              <a:t>le délivra de la poigne de tous ses ennemis et de la main de Saül.</a:t>
            </a:r>
          </a:p>
          <a:p>
            <a:pPr marL="898525" indent="0">
              <a:buNone/>
            </a:pPr>
            <a:r>
              <a:rPr lang="fr-FR" sz="1800" kern="0" dirty="0"/>
              <a:t>Ps 51 </a:t>
            </a:r>
            <a:r>
              <a:rPr lang="fr-FR" sz="1800" i="1" kern="0" dirty="0"/>
              <a:t>Psaume de David. Quand le prophète </a:t>
            </a:r>
            <a:r>
              <a:rPr lang="fr-FR" sz="1800" i="1" kern="0" dirty="0" err="1"/>
              <a:t>Natan</a:t>
            </a:r>
            <a:r>
              <a:rPr lang="fr-FR" sz="1800" i="1" kern="0" dirty="0"/>
              <a:t> alla chez lui, après que David fut allé chez Bethsabée.</a:t>
            </a:r>
          </a:p>
          <a:p>
            <a:r>
              <a:rPr lang="fr-FR" dirty="0"/>
              <a:t>Psaumes formellement “attribués” à David forment au total trois collections : </a:t>
            </a:r>
            <a:br>
              <a:rPr lang="fr-FR" dirty="0"/>
            </a:br>
            <a:r>
              <a:rPr lang="fr-FR" dirty="0"/>
              <a:t>   Ps 3-41 ; Ps 51-72 ; Ps 138-145. </a:t>
            </a:r>
          </a:p>
          <a:p>
            <a:r>
              <a:rPr lang="fr-FR" dirty="0"/>
              <a:t>David : joue de la harpe (1S 16, 17-23) – ramène l’arche à Jérusalem (2S 6, 5, 14-15. 20-22) -  d’après 1Ch 23 -26, il instaure le culte du Temple</a:t>
            </a:r>
          </a:p>
        </p:txBody>
      </p:sp>
    </p:spTree>
    <p:extLst>
      <p:ext uri="{BB962C8B-B14F-4D97-AF65-F5344CB8AC3E}">
        <p14:creationId xmlns:p14="http://schemas.microsoft.com/office/powerpoint/2010/main" val="3748537292"/>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961259D-605E-E200-FF9F-7C8C71D7C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Deux feuilles de musique pliées en forme de cœur">
            <a:extLst>
              <a:ext uri="{FF2B5EF4-FFF2-40B4-BE49-F238E27FC236}">
                <a16:creationId xmlns:a16="http://schemas.microsoft.com/office/drawing/2014/main" id="{3CAC615D-8778-472C-9DEB-D6EE36751225}"/>
              </a:ext>
            </a:extLst>
          </p:cNvPr>
          <p:cNvPicPr>
            <a:picLocks noChangeAspect="1"/>
          </p:cNvPicPr>
          <p:nvPr/>
        </p:nvPicPr>
        <p:blipFill>
          <a:blip r:embed="rId2"/>
          <a:srcRect l="34831" r="17998" b="-1"/>
          <a:stretch/>
        </p:blipFill>
        <p:spPr>
          <a:xfrm>
            <a:off x="7345680" y="10"/>
            <a:ext cx="4846320" cy="6857990"/>
          </a:xfrm>
          <a:prstGeom prst="rect">
            <a:avLst/>
          </a:prstGeom>
        </p:spPr>
      </p:pic>
      <p:sp>
        <p:nvSpPr>
          <p:cNvPr id="3" name="ZoneTexte 2">
            <a:extLst>
              <a:ext uri="{FF2B5EF4-FFF2-40B4-BE49-F238E27FC236}">
                <a16:creationId xmlns:a16="http://schemas.microsoft.com/office/drawing/2014/main" id="{716F64AE-B97A-C866-3795-52E0C098A728}"/>
              </a:ext>
            </a:extLst>
          </p:cNvPr>
          <p:cNvSpPr txBox="1"/>
          <p:nvPr/>
        </p:nvSpPr>
        <p:spPr>
          <a:xfrm>
            <a:off x="654218" y="747603"/>
            <a:ext cx="6308441" cy="4705745"/>
          </a:xfrm>
          <a:prstGeom prst="rect">
            <a:avLst/>
          </a:prstGeom>
        </p:spPr>
        <p:txBody>
          <a:bodyPr vert="horz" lIns="91440" tIns="45720" rIns="91440" bIns="45720" rtlCol="0">
            <a:normAutofit/>
          </a:bodyPr>
          <a:lstStyle/>
          <a:p>
            <a:pPr>
              <a:lnSpc>
                <a:spcPct val="110000"/>
              </a:lnSpc>
              <a:spcAft>
                <a:spcPts val="200"/>
              </a:spcAft>
            </a:pPr>
            <a:r>
              <a:rPr lang="en-US" dirty="0" err="1">
                <a:effectLst/>
              </a:rPr>
              <a:t>L'image</a:t>
            </a:r>
            <a:r>
              <a:rPr lang="en-US" dirty="0">
                <a:effectLst/>
              </a:rPr>
              <a:t> du </a:t>
            </a:r>
            <a:r>
              <a:rPr lang="en-US" dirty="0" err="1">
                <a:effectLst/>
              </a:rPr>
              <a:t>roi</a:t>
            </a:r>
            <a:r>
              <a:rPr lang="en-US" dirty="0">
                <a:effectLst/>
              </a:rPr>
              <a:t> qui </a:t>
            </a:r>
            <a:r>
              <a:rPr lang="en-US" dirty="0" err="1">
                <a:effectLst/>
              </a:rPr>
              <a:t>transparaît</a:t>
            </a:r>
            <a:r>
              <a:rPr lang="en-US" dirty="0">
                <a:effectLst/>
              </a:rPr>
              <a:t> dans les </a:t>
            </a:r>
            <a:r>
              <a:rPr lang="en-US" dirty="0" err="1">
                <a:effectLst/>
              </a:rPr>
              <a:t>titres</a:t>
            </a:r>
            <a:r>
              <a:rPr lang="en-US" dirty="0">
                <a:effectLst/>
              </a:rPr>
              <a:t> </a:t>
            </a:r>
            <a:r>
              <a:rPr lang="en-US" dirty="0" err="1">
                <a:effectLst/>
              </a:rPr>
              <a:t>historiques</a:t>
            </a:r>
            <a:r>
              <a:rPr lang="en-US" dirty="0">
                <a:effectLst/>
              </a:rPr>
              <a:t> des </a:t>
            </a:r>
            <a:r>
              <a:rPr lang="en-US" dirty="0" err="1">
                <a:effectLst/>
              </a:rPr>
              <a:t>psaumes</a:t>
            </a:r>
            <a:r>
              <a:rPr lang="en-US" dirty="0">
                <a:effectLst/>
              </a:rPr>
              <a:t> « </a:t>
            </a:r>
            <a:r>
              <a:rPr lang="en-US" dirty="0" err="1">
                <a:effectLst/>
              </a:rPr>
              <a:t>n'est</a:t>
            </a:r>
            <a:r>
              <a:rPr lang="en-US" dirty="0">
                <a:effectLst/>
              </a:rPr>
              <a:t> pas </a:t>
            </a:r>
            <a:r>
              <a:rPr lang="en-US" dirty="0" err="1">
                <a:effectLst/>
              </a:rPr>
              <a:t>celle</a:t>
            </a:r>
            <a:r>
              <a:rPr lang="en-US" dirty="0">
                <a:effectLst/>
              </a:rPr>
              <a:t> du </a:t>
            </a:r>
            <a:r>
              <a:rPr lang="en-US" dirty="0" err="1">
                <a:effectLst/>
              </a:rPr>
              <a:t>monarque</a:t>
            </a:r>
            <a:r>
              <a:rPr lang="en-US" dirty="0">
                <a:effectLst/>
              </a:rPr>
              <a:t> </a:t>
            </a:r>
            <a:r>
              <a:rPr lang="en-US" dirty="0" err="1">
                <a:effectLst/>
              </a:rPr>
              <a:t>triomphant</a:t>
            </a:r>
            <a:r>
              <a:rPr lang="en-US" dirty="0">
                <a:effectLst/>
              </a:rPr>
              <a:t>. Ce </a:t>
            </a:r>
            <a:r>
              <a:rPr lang="en-US" dirty="0" err="1">
                <a:effectLst/>
              </a:rPr>
              <a:t>sont</a:t>
            </a:r>
            <a:r>
              <a:rPr lang="en-US" dirty="0">
                <a:effectLst/>
              </a:rPr>
              <a:t> les </a:t>
            </a:r>
            <a:r>
              <a:rPr lang="en-US" dirty="0" err="1">
                <a:effectLst/>
              </a:rPr>
              <a:t>épisodes</a:t>
            </a:r>
            <a:r>
              <a:rPr lang="en-US" dirty="0">
                <a:effectLst/>
              </a:rPr>
              <a:t> douloureux de la </a:t>
            </a:r>
            <a:r>
              <a:rPr lang="en-US" dirty="0" err="1">
                <a:effectLst/>
              </a:rPr>
              <a:t>persécution</a:t>
            </a:r>
            <a:r>
              <a:rPr lang="en-US" dirty="0">
                <a:effectLst/>
              </a:rPr>
              <a:t> de David par </a:t>
            </a:r>
            <a:r>
              <a:rPr lang="en-US" dirty="0" err="1">
                <a:effectLst/>
              </a:rPr>
              <a:t>Saül</a:t>
            </a:r>
            <a:r>
              <a:rPr lang="en-US" dirty="0">
                <a:effectLst/>
              </a:rPr>
              <a:t> qui </a:t>
            </a:r>
            <a:r>
              <a:rPr lang="en-US" dirty="0" err="1">
                <a:effectLst/>
              </a:rPr>
              <a:t>sont</a:t>
            </a:r>
            <a:r>
              <a:rPr lang="en-US" dirty="0">
                <a:effectLst/>
              </a:rPr>
              <a:t> le plus mis à contribution </a:t>
            </a:r>
            <a:r>
              <a:rPr lang="en-US" dirty="0"/>
              <a:t>». </a:t>
            </a:r>
          </a:p>
          <a:p>
            <a:pPr>
              <a:lnSpc>
                <a:spcPct val="110000"/>
              </a:lnSpc>
              <a:spcAft>
                <a:spcPts val="200"/>
              </a:spcAft>
            </a:pPr>
            <a:r>
              <a:rPr lang="en-US" dirty="0">
                <a:effectLst/>
              </a:rPr>
              <a:t>« Les </a:t>
            </a:r>
            <a:r>
              <a:rPr lang="en-US" dirty="0" err="1">
                <a:effectLst/>
              </a:rPr>
              <a:t>titres</a:t>
            </a:r>
            <a:r>
              <a:rPr lang="en-US" dirty="0">
                <a:effectLst/>
              </a:rPr>
              <a:t> «</a:t>
            </a:r>
            <a:r>
              <a:rPr lang="en-US" dirty="0" err="1">
                <a:effectLst/>
              </a:rPr>
              <a:t>historiques</a:t>
            </a:r>
            <a:r>
              <a:rPr lang="en-US" dirty="0">
                <a:effectLst/>
              </a:rPr>
              <a:t>» du </a:t>
            </a:r>
            <a:r>
              <a:rPr lang="en-US" dirty="0" err="1">
                <a:effectLst/>
              </a:rPr>
              <a:t>Psautier</a:t>
            </a:r>
            <a:r>
              <a:rPr lang="en-US" dirty="0">
                <a:effectLst/>
              </a:rPr>
              <a:t> </a:t>
            </a:r>
            <a:r>
              <a:rPr lang="en-US" dirty="0" err="1">
                <a:effectLst/>
              </a:rPr>
              <a:t>présentent</a:t>
            </a:r>
            <a:r>
              <a:rPr lang="en-US" dirty="0">
                <a:effectLst/>
              </a:rPr>
              <a:t> </a:t>
            </a:r>
            <a:r>
              <a:rPr lang="en-US" dirty="0" err="1">
                <a:effectLst/>
              </a:rPr>
              <a:t>donc</a:t>
            </a:r>
            <a:r>
              <a:rPr lang="en-US" dirty="0">
                <a:effectLst/>
              </a:rPr>
              <a:t> de David, </a:t>
            </a:r>
            <a:r>
              <a:rPr lang="en-US" dirty="0" err="1">
                <a:effectLst/>
              </a:rPr>
              <a:t>en</a:t>
            </a:r>
            <a:r>
              <a:rPr lang="en-US" dirty="0">
                <a:effectLst/>
              </a:rPr>
              <a:t> tant </a:t>
            </a:r>
            <a:r>
              <a:rPr lang="en-US" dirty="0" err="1">
                <a:effectLst/>
              </a:rPr>
              <a:t>qu'auteur</a:t>
            </a:r>
            <a:r>
              <a:rPr lang="en-US" dirty="0">
                <a:effectLst/>
              </a:rPr>
              <a:t> et premier </a:t>
            </a:r>
            <a:r>
              <a:rPr lang="en-US" dirty="0" err="1">
                <a:effectLst/>
              </a:rPr>
              <a:t>utilisateur</a:t>
            </a:r>
            <a:r>
              <a:rPr lang="en-US" dirty="0">
                <a:effectLst/>
              </a:rPr>
              <a:t> des </a:t>
            </a:r>
            <a:r>
              <a:rPr lang="en-US" dirty="0" err="1">
                <a:effectLst/>
              </a:rPr>
              <a:t>psaumes</a:t>
            </a:r>
            <a:r>
              <a:rPr lang="en-US" dirty="0">
                <a:effectLst/>
              </a:rPr>
              <a:t>, </a:t>
            </a:r>
            <a:r>
              <a:rPr lang="en-US" dirty="0" err="1">
                <a:effectLst/>
              </a:rPr>
              <a:t>une</a:t>
            </a:r>
            <a:r>
              <a:rPr lang="en-US" dirty="0">
                <a:effectLst/>
              </a:rPr>
              <a:t> image qui </a:t>
            </a:r>
            <a:r>
              <a:rPr lang="en-US" dirty="0" err="1">
                <a:effectLst/>
              </a:rPr>
              <a:t>n'est</a:t>
            </a:r>
            <a:r>
              <a:rPr lang="en-US" dirty="0">
                <a:effectLst/>
              </a:rPr>
              <a:t> </a:t>
            </a:r>
            <a:r>
              <a:rPr lang="en-US" dirty="0" err="1">
                <a:effectLst/>
              </a:rPr>
              <a:t>ni</a:t>
            </a:r>
            <a:r>
              <a:rPr lang="en-US" dirty="0">
                <a:effectLst/>
              </a:rPr>
              <a:t> </a:t>
            </a:r>
            <a:r>
              <a:rPr lang="en-US" dirty="0" err="1">
                <a:effectLst/>
              </a:rPr>
              <a:t>celle</a:t>
            </a:r>
            <a:r>
              <a:rPr lang="en-US" dirty="0">
                <a:effectLst/>
              </a:rPr>
              <a:t> du </a:t>
            </a:r>
            <a:r>
              <a:rPr lang="en-US" dirty="0" err="1">
                <a:effectLst/>
              </a:rPr>
              <a:t>fondateur</a:t>
            </a:r>
            <a:r>
              <a:rPr lang="en-US" dirty="0">
                <a:effectLst/>
              </a:rPr>
              <a:t> de la </a:t>
            </a:r>
            <a:r>
              <a:rPr lang="en-US" dirty="0" err="1">
                <a:effectLst/>
              </a:rPr>
              <a:t>monarchie</a:t>
            </a:r>
            <a:r>
              <a:rPr lang="en-US" dirty="0">
                <a:effectLst/>
              </a:rPr>
              <a:t>, </a:t>
            </a:r>
            <a:r>
              <a:rPr lang="en-US" dirty="0" err="1">
                <a:effectLst/>
              </a:rPr>
              <a:t>ni</a:t>
            </a:r>
            <a:r>
              <a:rPr lang="en-US" dirty="0">
                <a:effectLst/>
              </a:rPr>
              <a:t> </a:t>
            </a:r>
            <a:r>
              <a:rPr lang="en-US" dirty="0" err="1">
                <a:effectLst/>
              </a:rPr>
              <a:t>celle</a:t>
            </a:r>
            <a:r>
              <a:rPr lang="en-US" dirty="0">
                <a:effectLst/>
              </a:rPr>
              <a:t> de </a:t>
            </a:r>
            <a:r>
              <a:rPr lang="en-US" dirty="0" err="1">
                <a:effectLst/>
              </a:rPr>
              <a:t>l'organisateur</a:t>
            </a:r>
            <a:r>
              <a:rPr lang="en-US" dirty="0">
                <a:effectLst/>
              </a:rPr>
              <a:t> du </a:t>
            </a:r>
            <a:r>
              <a:rPr lang="en-US" dirty="0" err="1">
                <a:effectLst/>
              </a:rPr>
              <a:t>culte</a:t>
            </a:r>
            <a:r>
              <a:rPr lang="en-US" dirty="0">
                <a:effectLst/>
              </a:rPr>
              <a:t>, </a:t>
            </a:r>
            <a:r>
              <a:rPr lang="en-US" dirty="0" err="1">
                <a:effectLst/>
              </a:rPr>
              <a:t>mais</a:t>
            </a:r>
            <a:r>
              <a:rPr lang="en-US" dirty="0">
                <a:effectLst/>
              </a:rPr>
              <a:t> </a:t>
            </a:r>
            <a:r>
              <a:rPr lang="en-US" dirty="0" err="1">
                <a:effectLst/>
              </a:rPr>
              <a:t>celle</a:t>
            </a:r>
            <a:r>
              <a:rPr lang="en-US" dirty="0">
                <a:effectLst/>
              </a:rPr>
              <a:t> d'un David non encore </a:t>
            </a:r>
            <a:r>
              <a:rPr lang="en-US" dirty="0" err="1">
                <a:effectLst/>
              </a:rPr>
              <a:t>installé</a:t>
            </a:r>
            <a:r>
              <a:rPr lang="en-US" dirty="0">
                <a:effectLst/>
              </a:rPr>
              <a:t>, </a:t>
            </a:r>
            <a:r>
              <a:rPr lang="en-US" dirty="0" err="1">
                <a:effectLst/>
              </a:rPr>
              <a:t>dont</a:t>
            </a:r>
            <a:r>
              <a:rPr lang="en-US" dirty="0">
                <a:effectLst/>
              </a:rPr>
              <a:t> les </a:t>
            </a:r>
            <a:r>
              <a:rPr lang="en-US" dirty="0" err="1">
                <a:effectLst/>
              </a:rPr>
              <a:t>larmes</a:t>
            </a:r>
            <a:r>
              <a:rPr lang="en-US" dirty="0">
                <a:effectLst/>
              </a:rPr>
              <a:t> et les «pas </a:t>
            </a:r>
            <a:r>
              <a:rPr lang="en-US" dirty="0" err="1">
                <a:effectLst/>
              </a:rPr>
              <a:t>errants</a:t>
            </a:r>
            <a:r>
              <a:rPr lang="en-US" dirty="0">
                <a:effectLst/>
              </a:rPr>
              <a:t> » </a:t>
            </a:r>
            <a:r>
              <a:rPr lang="en-US" dirty="0" err="1">
                <a:effectLst/>
              </a:rPr>
              <a:t>sont</a:t>
            </a:r>
            <a:r>
              <a:rPr lang="en-US" dirty="0">
                <a:effectLst/>
              </a:rPr>
              <a:t> </a:t>
            </a:r>
            <a:r>
              <a:rPr lang="en-US" dirty="0" err="1">
                <a:effectLst/>
              </a:rPr>
              <a:t>comptés</a:t>
            </a:r>
            <a:r>
              <a:rPr lang="en-US" dirty="0">
                <a:effectLst/>
              </a:rPr>
              <a:t> au grand livre </a:t>
            </a:r>
            <a:r>
              <a:rPr lang="en-US" dirty="0" err="1">
                <a:effectLst/>
              </a:rPr>
              <a:t>divin</a:t>
            </a:r>
            <a:r>
              <a:rPr lang="en-US" dirty="0">
                <a:effectLst/>
              </a:rPr>
              <a:t> (Ps 56,9). Ce David </a:t>
            </a:r>
            <a:r>
              <a:rPr lang="en-US" dirty="0" err="1">
                <a:effectLst/>
              </a:rPr>
              <a:t>est</a:t>
            </a:r>
            <a:r>
              <a:rPr lang="en-US" dirty="0">
                <a:effectLst/>
              </a:rPr>
              <a:t> </a:t>
            </a:r>
            <a:r>
              <a:rPr lang="en-US" dirty="0" err="1">
                <a:effectLst/>
              </a:rPr>
              <a:t>configuré</a:t>
            </a:r>
            <a:r>
              <a:rPr lang="en-US" dirty="0">
                <a:effectLst/>
              </a:rPr>
              <a:t> à </a:t>
            </a:r>
            <a:r>
              <a:rPr lang="en-US" dirty="0" err="1">
                <a:effectLst/>
              </a:rPr>
              <a:t>l'image</a:t>
            </a:r>
            <a:r>
              <a:rPr lang="en-US" dirty="0">
                <a:effectLst/>
              </a:rPr>
              <a:t> de son </a:t>
            </a:r>
            <a:r>
              <a:rPr lang="en-US" dirty="0" err="1">
                <a:effectLst/>
              </a:rPr>
              <a:t>peuple</a:t>
            </a:r>
            <a:r>
              <a:rPr lang="en-US" dirty="0">
                <a:effectLst/>
              </a:rPr>
              <a:t> de pauvres et </a:t>
            </a:r>
            <a:r>
              <a:rPr lang="en-US" dirty="0" err="1">
                <a:effectLst/>
              </a:rPr>
              <a:t>devient</a:t>
            </a:r>
            <a:r>
              <a:rPr lang="en-US" dirty="0">
                <a:effectLst/>
              </a:rPr>
              <a:t> </a:t>
            </a:r>
            <a:r>
              <a:rPr lang="en-US" dirty="0" err="1">
                <a:effectLst/>
              </a:rPr>
              <a:t>ainsi</a:t>
            </a:r>
            <a:r>
              <a:rPr lang="en-US" dirty="0">
                <a:effectLst/>
              </a:rPr>
              <a:t> un </a:t>
            </a:r>
            <a:r>
              <a:rPr lang="en-US" dirty="0" err="1">
                <a:effectLst/>
              </a:rPr>
              <a:t>modèle</a:t>
            </a:r>
            <a:r>
              <a:rPr lang="en-US" dirty="0">
                <a:effectLst/>
              </a:rPr>
              <a:t> pour Israël dans son </a:t>
            </a:r>
            <a:r>
              <a:rPr lang="en-US" dirty="0" err="1">
                <a:effectLst/>
              </a:rPr>
              <a:t>abaissement</a:t>
            </a:r>
            <a:r>
              <a:rPr lang="en-US" dirty="0">
                <a:effectLst/>
              </a:rPr>
              <a:t> et dans son </a:t>
            </a:r>
            <a:r>
              <a:rPr lang="en-US" dirty="0" err="1">
                <a:effectLst/>
              </a:rPr>
              <a:t>errance</a:t>
            </a:r>
            <a:r>
              <a:rPr lang="en-US" dirty="0">
                <a:effectLst/>
              </a:rPr>
              <a:t> »                  </a:t>
            </a:r>
            <a:r>
              <a:rPr lang="en-US" sz="1400" dirty="0"/>
              <a:t>(J.M. AUWERS)</a:t>
            </a:r>
            <a:endParaRPr lang="en-US" sz="1700" dirty="0"/>
          </a:p>
        </p:txBody>
      </p:sp>
      <p:sp>
        <p:nvSpPr>
          <p:cNvPr id="4" name="ZoneTexte 3">
            <a:extLst>
              <a:ext uri="{FF2B5EF4-FFF2-40B4-BE49-F238E27FC236}">
                <a16:creationId xmlns:a16="http://schemas.microsoft.com/office/drawing/2014/main" id="{41429F99-D56A-E096-EEDC-8538F04344D8}"/>
              </a:ext>
            </a:extLst>
          </p:cNvPr>
          <p:cNvSpPr txBox="1"/>
          <p:nvPr/>
        </p:nvSpPr>
        <p:spPr>
          <a:xfrm>
            <a:off x="795158" y="5316298"/>
            <a:ext cx="5300842" cy="1000274"/>
          </a:xfrm>
          <a:prstGeom prst="rect">
            <a:avLst/>
          </a:prstGeom>
          <a:noFill/>
        </p:spPr>
        <p:txBody>
          <a:bodyPr wrap="square" rtlCol="0">
            <a:spAutoFit/>
          </a:bodyPr>
          <a:lstStyle/>
          <a:p>
            <a:pPr>
              <a:spcAft>
                <a:spcPts val="600"/>
              </a:spcAft>
            </a:pPr>
            <a:r>
              <a:rPr lang="fr-FR" dirty="0"/>
              <a:t>Pseudonymie étendue par LXX puis le N.T.</a:t>
            </a:r>
          </a:p>
          <a:p>
            <a:pPr>
              <a:spcAft>
                <a:spcPts val="600"/>
              </a:spcAft>
            </a:pPr>
            <a:r>
              <a:rPr lang="fr-FR" dirty="0"/>
              <a:t>Relecture du psautier avec David </a:t>
            </a:r>
            <a:br>
              <a:rPr lang="fr-FR" dirty="0"/>
            </a:br>
            <a:r>
              <a:rPr lang="fr-FR" dirty="0">
                <a:sym typeface="Wingdings" panose="05000000000000000000" pitchFamily="2" charset="2"/>
              </a:rPr>
              <a:t> avec le nouveau David : Jésus le Christ</a:t>
            </a:r>
            <a:endParaRPr lang="fr-FR" dirty="0"/>
          </a:p>
        </p:txBody>
      </p:sp>
    </p:spTree>
    <p:extLst>
      <p:ext uri="{BB962C8B-B14F-4D97-AF65-F5344CB8AC3E}">
        <p14:creationId xmlns:p14="http://schemas.microsoft.com/office/powerpoint/2010/main" val="2725859022"/>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AF9AC8-EC55-EE64-FC73-1A78625C2BEA}"/>
              </a:ext>
            </a:extLst>
          </p:cNvPr>
          <p:cNvSpPr>
            <a:spLocks noGrp="1"/>
          </p:cNvSpPr>
          <p:nvPr>
            <p:ph type="title"/>
          </p:nvPr>
        </p:nvSpPr>
        <p:spPr>
          <a:xfrm>
            <a:off x="612647" y="333487"/>
            <a:ext cx="10653578" cy="661595"/>
          </a:xfrm>
        </p:spPr>
        <p:txBody>
          <a:bodyPr/>
          <a:lstStyle/>
          <a:p>
            <a:pPr algn="ctr"/>
            <a:r>
              <a:rPr lang="fr-FR"/>
              <a:t>La souffrance dans les Psaumes</a:t>
            </a:r>
            <a:endParaRPr lang="fr-FR" dirty="0"/>
          </a:p>
        </p:txBody>
      </p:sp>
      <p:sp>
        <p:nvSpPr>
          <p:cNvPr id="3" name="Espace réservé du contenu 2">
            <a:extLst>
              <a:ext uri="{FF2B5EF4-FFF2-40B4-BE49-F238E27FC236}">
                <a16:creationId xmlns:a16="http://schemas.microsoft.com/office/drawing/2014/main" id="{6EFE528B-A78C-D3DF-C134-F91D5F93D890}"/>
              </a:ext>
            </a:extLst>
          </p:cNvPr>
          <p:cNvSpPr>
            <a:spLocks noGrp="1"/>
          </p:cNvSpPr>
          <p:nvPr>
            <p:ph idx="1"/>
          </p:nvPr>
        </p:nvSpPr>
        <p:spPr>
          <a:xfrm>
            <a:off x="612647" y="1070074"/>
            <a:ext cx="10653579" cy="5707244"/>
          </a:xfrm>
        </p:spPr>
        <p:txBody>
          <a:bodyPr>
            <a:normAutofit fontScale="77500" lnSpcReduction="20000"/>
          </a:bodyPr>
          <a:lstStyle/>
          <a:p>
            <a:pPr marL="88900" marR="630555" indent="-49213" algn="just">
              <a:spcBef>
                <a:spcPts val="0"/>
              </a:spcBef>
              <a:spcAft>
                <a:spcPts val="300"/>
              </a:spcAft>
              <a:buNone/>
              <a:tabLst>
                <a:tab pos="5219065" algn="r"/>
              </a:tabLst>
            </a:pPr>
            <a:r>
              <a:rPr lang="fr-FR" sz="1800">
                <a:effectLst/>
                <a:ea typeface="Batang" panose="02030600000101010101" pitchFamily="18" charset="-127"/>
                <a:cs typeface="Times New Roman" panose="02020603050405020304" pitchFamily="18" charset="0"/>
              </a:rPr>
              <a:t>Dans les Psaumes, celui qui supplie parle souvent de lui-même comme d'un malade, si bien qu'on doit considérer la maladie comme une donnée essentielle de la prière biblique.</a:t>
            </a:r>
          </a:p>
          <a:p>
            <a:pPr marL="88900" marR="630555" indent="-49213" algn="just">
              <a:spcBef>
                <a:spcPts val="0"/>
              </a:spcBef>
              <a:spcAft>
                <a:spcPts val="300"/>
              </a:spcAft>
              <a:buNone/>
              <a:tabLst>
                <a:tab pos="5219065" algn="r"/>
              </a:tabLst>
            </a:pPr>
            <a:r>
              <a:rPr lang="fr-FR" sz="1800">
                <a:effectLst/>
                <a:ea typeface="Batang" panose="02030600000101010101" pitchFamily="18" charset="-127"/>
                <a:cs typeface="Times New Roman" panose="02020603050405020304" pitchFamily="18" charset="0"/>
              </a:rPr>
              <a:t>De quelle maladie s’agit-il ? La question peut se poser, parce qu’au long de trois mille ans d’histoire, le phénomène de la maladie n’est pas immuable. D’abord l’attitude de la société envers le malade est susceptible d’évoluer beaucoup, pendant une aussi longue période, en mieux ou en moins bien. Ensuite, les maux physiques eux-mêmes prennent des formes différentes à travers les âges, soit parce qu’on les traite différemment, soit pour d’autres raisons tenant à leur nature. Il existe des maladies anciennes et disparues (disparues, au moins, de certaines sociétés), des maladies nouvelles, des maladies permanentes. Y a-t-il quelque chose à reconnaître dans le dossier laissé par la prière biblique ? Seul un médecin serait compétent pour le dire. (..)</a:t>
            </a:r>
          </a:p>
          <a:p>
            <a:pPr marL="88900" marR="630555" indent="-49213" algn="just">
              <a:spcBef>
                <a:spcPts val="0"/>
              </a:spcBef>
              <a:spcAft>
                <a:spcPts val="300"/>
              </a:spcAft>
              <a:buNone/>
              <a:tabLst>
                <a:tab pos="5219065" algn="r"/>
              </a:tabLst>
            </a:pPr>
            <a:r>
              <a:rPr lang="fr-FR" sz="1800">
                <a:effectLst/>
                <a:ea typeface="Batang" panose="02030600000101010101" pitchFamily="18" charset="-127"/>
                <a:cs typeface="Times New Roman" panose="02020603050405020304" pitchFamily="18" charset="0"/>
              </a:rPr>
              <a:t>Dans beaucoup de sociétés archaïques, toute atteinte corporelle y est déjà sentie comme une approche de la mort, une morsure de son absolu sur l’absolu de la vie. On a tendance à ne pas distinguer entre les degrés d’une maladie. Pourquoi le ferait-on, puisque toutes, graves ou non, montrent le visage de la mort elle-même ? Les étrangers s’étonnent que, dans ces sociétés, les malades poussent, comme rituellement, de grandes plaintes dès qu’ils doivent s’aliter. Mais les étrangers ne voient pas que ces plaintes ont valeur thérapeutique et conjurent la mort, du seul fait qu’elles la reconnaissent. (..) Les cris des Psaumes nous conservent quelque chose de cette plainte franche et ouverte. Un médecin parlerait peut-être d’un mal bénin, mais le suppliant crie : « Ma vie est au bord de l’abîme ; on me voit déjà descendre à la fosse, je suis comme un homme fini. Ma place est parmi les morts… » (Ps 88,5-6).</a:t>
            </a:r>
          </a:p>
          <a:p>
            <a:pPr marL="88900" marR="630555" indent="-49213" algn="just">
              <a:spcBef>
                <a:spcPts val="0"/>
              </a:spcBef>
              <a:spcAft>
                <a:spcPts val="300"/>
              </a:spcAft>
              <a:buNone/>
              <a:tabLst>
                <a:tab pos="5219065" algn="r"/>
              </a:tabLst>
            </a:pPr>
            <a:r>
              <a:rPr lang="fr-FR" sz="1800">
                <a:effectLst/>
                <a:ea typeface="Batang" panose="02030600000101010101" pitchFamily="18" charset="-127"/>
                <a:cs typeface="Times New Roman" panose="02020603050405020304" pitchFamily="18" charset="0"/>
              </a:rPr>
              <a:t>Inversement, de grands malades (médicalement parlant) ne poussent peut-être pas de pareils cris. Tout se passe comme si chaque homme avait deux corps. Le premier corps, immédiatement visible, peut être sain ou malade, il reste toujours à une certaine distance du combat de la vie et de la mort, non sans en subir les contrecoups. Le deuxième corps, non visible à l’œil nu, est, au contraire, en prise, en contact direct avec le combat de la vie et de la mort et immédiatement impliqué dans ces deux absolus inégaux. Ce deuxième corps n’a pas de membres ni de parties séparées, c’est pourquoi il peut voir quand le premier est aveugle, et marcher quand le premier est arrêté. L’état du deuxième corps a une grande influence sur l’état du premier, mais il est loin de lui commander absolument.</a:t>
            </a:r>
          </a:p>
          <a:p>
            <a:pPr marL="88900" marR="630555" indent="-49213" algn="r">
              <a:spcBef>
                <a:spcPts val="0"/>
              </a:spcBef>
              <a:spcAft>
                <a:spcPts val="300"/>
              </a:spcAft>
              <a:buNone/>
              <a:tabLst>
                <a:tab pos="5219065" algn="r"/>
              </a:tabLst>
            </a:pPr>
            <a:r>
              <a:rPr lang="fr-FR" sz="1500">
                <a:effectLst/>
                <a:latin typeface="Arial Narrow" panose="020B0606020202030204" pitchFamily="34" charset="0"/>
                <a:ea typeface="Times New Roman" panose="02020603050405020304" pitchFamily="18" charset="0"/>
                <a:cs typeface="Times New Roman" panose="02020603050405020304" pitchFamily="18" charset="0"/>
              </a:rPr>
              <a:t>P. </a:t>
            </a:r>
            <a:r>
              <a:rPr lang="fr-FR" sz="1500" cap="small">
                <a:effectLst/>
                <a:latin typeface="Arial Narrow" panose="020B0606020202030204" pitchFamily="34" charset="0"/>
                <a:ea typeface="Times New Roman" panose="02020603050405020304" pitchFamily="18" charset="0"/>
                <a:cs typeface="Times New Roman" panose="02020603050405020304" pitchFamily="18" charset="0"/>
              </a:rPr>
              <a:t>Beauchamp</a:t>
            </a:r>
            <a:r>
              <a:rPr lang="fr-FR" sz="1500">
                <a:effectLst/>
                <a:latin typeface="Arial Narrow" panose="020B0606020202030204" pitchFamily="34" charset="0"/>
                <a:ea typeface="Times New Roman" panose="02020603050405020304" pitchFamily="18" charset="0"/>
                <a:cs typeface="Times New Roman" panose="02020603050405020304" pitchFamily="18" charset="0"/>
              </a:rPr>
              <a:t>, </a:t>
            </a:r>
            <a:r>
              <a:rPr lang="fr-FR" sz="1500" i="1">
                <a:effectLst/>
                <a:latin typeface="Arial Narrow" panose="020B0606020202030204" pitchFamily="34" charset="0"/>
                <a:ea typeface="Times New Roman" panose="02020603050405020304" pitchFamily="18" charset="0"/>
                <a:cs typeface="Times New Roman" panose="02020603050405020304" pitchFamily="18" charset="0"/>
              </a:rPr>
              <a:t>Psaumes nuit et jour</a:t>
            </a:r>
            <a:r>
              <a:rPr lang="fr-FR" sz="1500">
                <a:effectLst/>
                <a:latin typeface="Arial Narrow" panose="020B0606020202030204" pitchFamily="34" charset="0"/>
                <a:ea typeface="Times New Roman" panose="02020603050405020304" pitchFamily="18" charset="0"/>
                <a:cs typeface="Times New Roman" panose="02020603050405020304" pitchFamily="18" charset="0"/>
              </a:rPr>
              <a:t>, Seuil, Paris, 1980, p, 54.56-57</a:t>
            </a:r>
          </a:p>
          <a:p>
            <a:pPr marL="0" indent="0">
              <a:buNone/>
            </a:pPr>
            <a:endParaRPr lang="fr-FR" dirty="0"/>
          </a:p>
        </p:txBody>
      </p:sp>
    </p:spTree>
    <p:extLst>
      <p:ext uri="{BB962C8B-B14F-4D97-AF65-F5344CB8AC3E}">
        <p14:creationId xmlns:p14="http://schemas.microsoft.com/office/powerpoint/2010/main" val="1481861287"/>
      </p:ext>
    </p:extLst>
  </p:cSld>
  <p:clrMapOvr>
    <a:masterClrMapping/>
  </p:clrMapOvr>
  <p:transition spd="slow">
    <p:comb/>
  </p:transition>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363</TotalTime>
  <Words>2279</Words>
  <Application>Microsoft Office PowerPoint</Application>
  <PresentationFormat>Grand écran</PresentationFormat>
  <Paragraphs>114</Paragraphs>
  <Slides>11</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11</vt:i4>
      </vt:variant>
    </vt:vector>
  </HeadingPairs>
  <TitlesOfParts>
    <vt:vector size="21" baseType="lpstr">
      <vt:lpstr>Batang</vt:lpstr>
      <vt:lpstr>Arial</vt:lpstr>
      <vt:lpstr>Arial Narrow</vt:lpstr>
      <vt:lpstr>Bwgrkl</vt:lpstr>
      <vt:lpstr>Cambria</vt:lpstr>
      <vt:lpstr>Neue Haas Grotesk Text Pro</vt:lpstr>
      <vt:lpstr>Open Sans</vt:lpstr>
      <vt:lpstr>Times New Roman</vt:lpstr>
      <vt:lpstr>Wingdings</vt:lpstr>
      <vt:lpstr>VanillaVTI</vt:lpstr>
      <vt:lpstr>Prier  avec les psalmistes : entre supplication et louange</vt:lpstr>
      <vt:lpstr>Les deux grands pôles de la prière biblique</vt:lpstr>
      <vt:lpstr>150 psaumes formant un livre</vt:lpstr>
      <vt:lpstr>Présentation PowerPoint</vt:lpstr>
      <vt:lpstr>Les genres littéraires</vt:lpstr>
      <vt:lpstr>Autres types de prière</vt:lpstr>
      <vt:lpstr>Psaumes de David</vt:lpstr>
      <vt:lpstr>Présentation PowerPoint</vt:lpstr>
      <vt:lpstr>La souffrance dans les Psaumes</vt:lpstr>
      <vt:lpstr>Présentation PowerPoint</vt:lpstr>
      <vt:lpstr>Psaume 32</vt:lpstr>
    </vt:vector>
  </TitlesOfParts>
  <Company>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Jean-Michel POIRIER</dc:creator>
  <cp:lastModifiedBy>Jean-Michel POIRIER</cp:lastModifiedBy>
  <cp:revision>3</cp:revision>
  <dcterms:created xsi:type="dcterms:W3CDTF">2025-03-11T14:56:14Z</dcterms:created>
  <dcterms:modified xsi:type="dcterms:W3CDTF">2025-03-11T20:59:40Z</dcterms:modified>
</cp:coreProperties>
</file>